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51"/>
  </p:notesMasterIdLst>
  <p:sldIdLst>
    <p:sldId id="256" r:id="rId2"/>
    <p:sldId id="260" r:id="rId3"/>
    <p:sldId id="262" r:id="rId4"/>
    <p:sldId id="372" r:id="rId5"/>
    <p:sldId id="374" r:id="rId6"/>
    <p:sldId id="375" r:id="rId7"/>
    <p:sldId id="376" r:id="rId8"/>
    <p:sldId id="341" r:id="rId9"/>
    <p:sldId id="377" r:id="rId10"/>
    <p:sldId id="342" r:id="rId11"/>
    <p:sldId id="378" r:id="rId12"/>
    <p:sldId id="343" r:id="rId13"/>
    <p:sldId id="392" r:id="rId14"/>
    <p:sldId id="308" r:id="rId15"/>
    <p:sldId id="371" r:id="rId16"/>
    <p:sldId id="345" r:id="rId17"/>
    <p:sldId id="373" r:id="rId18"/>
    <p:sldId id="346" r:id="rId19"/>
    <p:sldId id="379" r:id="rId20"/>
    <p:sldId id="348" r:id="rId21"/>
    <p:sldId id="381" r:id="rId22"/>
    <p:sldId id="350" r:id="rId23"/>
    <p:sldId id="383" r:id="rId24"/>
    <p:sldId id="351" r:id="rId25"/>
    <p:sldId id="384" r:id="rId26"/>
    <p:sldId id="352" r:id="rId27"/>
    <p:sldId id="385" r:id="rId28"/>
    <p:sldId id="353" r:id="rId29"/>
    <p:sldId id="386" r:id="rId30"/>
    <p:sldId id="388" r:id="rId31"/>
    <p:sldId id="355" r:id="rId32"/>
    <p:sldId id="395" r:id="rId33"/>
    <p:sldId id="394" r:id="rId34"/>
    <p:sldId id="356" r:id="rId35"/>
    <p:sldId id="389" r:id="rId36"/>
    <p:sldId id="357" r:id="rId37"/>
    <p:sldId id="390" r:id="rId38"/>
    <p:sldId id="358" r:id="rId39"/>
    <p:sldId id="396" r:id="rId40"/>
    <p:sldId id="281" r:id="rId41"/>
    <p:sldId id="393" r:id="rId42"/>
    <p:sldId id="359" r:id="rId43"/>
    <p:sldId id="360" r:id="rId44"/>
    <p:sldId id="347" r:id="rId45"/>
    <p:sldId id="380" r:id="rId46"/>
    <p:sldId id="349" r:id="rId47"/>
    <p:sldId id="382" r:id="rId48"/>
    <p:sldId id="354" r:id="rId49"/>
    <p:sldId id="387" r:id="rId50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52"/>
    </p:embeddedFont>
    <p:embeddedFont>
      <p:font typeface="Helvetica" pitchFamily="2" charset="0"/>
      <p:regular r:id="rId53"/>
      <p:bold r:id="rId54"/>
      <p:italic r:id="rId55"/>
      <p:boldItalic r:id="rId56"/>
    </p:embeddedFont>
    <p:embeddedFont>
      <p:font typeface="IBM Plex Sans" panose="020B0503050203000203" pitchFamily="34" charset="0"/>
      <p:regular r:id="rId57"/>
      <p:bold r:id="rId58"/>
      <p:italic r:id="rId59"/>
      <p:boldItalic r:id="rId60"/>
    </p:embeddedFont>
    <p:embeddedFont>
      <p:font typeface="IBM Plex Sans Medium" panose="020F050202020403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1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B1A5C3-7087-4E96-82F2-9F76D737AC9D}">
  <a:tblStyle styleId="{A6B1A5C3-7087-4E96-82F2-9F76D737AC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/>
    <p:restoredTop sz="94651"/>
  </p:normalViewPr>
  <p:slideViewPr>
    <p:cSldViewPr snapToGrid="0">
      <p:cViewPr varScale="1">
        <p:scale>
          <a:sx n="153" d="100"/>
          <a:sy n="153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78F38A03-C9EF-DF4A-E493-B89441027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9E8B4173-6FFB-04D5-A194-C8E2F98B3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0F70FFDD-D061-38B8-1934-CAF2D87C0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897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31E00AD3-ED02-B3B1-9A17-BB193796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1EBF670C-E4D5-716B-8B06-9802BDF5F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ECB29343-5636-3714-9EA1-6089049E7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792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859304A5-EF62-0078-1CA8-CA65638EF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420E6362-AE88-08E3-FB03-13BEC3268B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23236AF6-633D-FB3E-7F98-7FF474FB6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872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B261F5C2-DF23-48A5-FECA-78201405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A6862D44-FA0F-FD83-BDEB-15FB1D31A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44CB5DB7-DD3F-F8DD-F3C2-97D04464C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8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AA4D3DE4-A833-4967-85B1-684D8112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52B03024-399D-9557-89E1-D977468CA2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56099823-9BE3-90DF-6B74-F3F7DEB232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336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6C360A18-3052-73A0-92CF-A537081E0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1246AE3E-968B-CA39-6F4E-458A0F941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6FDADE25-7C67-5CB3-C904-0DB36253C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28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FF753CE2-3164-6722-3C8A-EE33D8FB2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45F9FBA2-5EAA-C798-4AEE-54340CB656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33918D9F-6503-F5D8-ED74-FB6B429E4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846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016715FB-60F8-4478-B7F2-16028AF7E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6E12FC16-2468-2345-8A13-93BD622A6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FF749B10-3FBB-354B-DDE8-E02650754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04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CE8AEEB9-94BB-0518-FFA6-7CD41648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26C8C475-9F38-21F9-8847-6FAAAA6B0D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A87FB091-C816-9264-DA47-5B3F7A33A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2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97010623-B2BD-0BA8-F221-95D61F3C2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99D364C9-0308-FE0E-0D12-B71AEF995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54CDAE8B-19F8-C4F3-5D7F-A14909ADA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329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01CAD270-EA26-DC04-9798-C994CF18E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BC1F19A6-EF6E-74EF-AA30-39BC8C22D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B95FA4F9-45C9-5E0B-19F1-EE09BA5AC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914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1FEB8599-8625-C2D3-BB2A-342D7F7D8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D5A3E624-58D8-D380-42B0-F331DC14E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AA6B05D2-9A89-36A6-2654-6DBAF67466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346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1F70A57C-4191-E6E7-CF48-9F938231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E6BE6C80-06F4-5A7E-EF9A-CDEF76A94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E0F1D3B5-8999-8FBE-7734-51DED8D890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618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13E375EC-7075-B6FD-C602-A1892663B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17A2FBBD-BF6B-7D40-334F-1F4EFD19ED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381B03D6-C16A-0E9F-BD3A-3587E74C09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764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8B144D77-481F-5FE6-08A7-CC164DF8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B5FC1BFA-2A78-693D-3FCD-71F87D640F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FAC406DE-D338-73EB-B37E-8E0F31AB78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29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747E1F7E-C59E-49C4-DFB8-B58E503D1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CF673EAA-778C-CCAF-447B-845C8AD20A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8C600AFE-0EB7-F735-FC45-CF16E8300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049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4D8D52F4-781F-C03B-70BC-AB5E863DF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3DB97E98-45F9-56E7-978D-B6AF60A00F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7B9A400E-8CC0-1161-87D4-76C914049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170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3EEA3EAF-3227-46F1-1E36-28E4A22A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DF1942BD-8788-608F-0A84-77C9299CE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A6BA8369-A866-18EB-AD37-E0E976C54F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991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AF94FFFA-A3A7-50F0-19A5-B99856F7F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A2457FF9-E613-BE14-6060-EE18B0E77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C66C68C5-BD37-42A6-97E5-CDFDC92AF5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1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78D447D7-3B01-98CF-7DC1-82A675011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12F6FC9B-61CD-3E04-7EFB-8879D12440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4D71C14B-634E-3856-F52D-66B424B56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99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A74EDCC9-79A2-28AC-39A1-68C7D1DEA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14C5CD25-3127-D96F-37FC-E87AFFBFC3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23D1C575-AD21-2EB1-7CD8-CA418FF2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391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347EA4B2-AE62-9C1E-2034-3DEE81EC8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0E4DB170-7B48-D810-C38A-13756E530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9DFBD9E0-4587-369F-F16F-C8D21EBDFF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615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D7A8AD01-E97A-183D-E709-D070D7432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F32BF2BB-D5DB-99CF-A77C-4663E32B83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1EF24584-10F4-7BFD-E770-D10D054FD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869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09070A45-AF8A-07C6-DCE7-10C80E2F3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B281000B-2735-576A-06D1-5D5BBE926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1F6AE14A-6540-80E3-9C52-F68E71843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121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38C936E1-24DC-72BE-843A-3AAB1FB9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F6EF074C-729C-F0FE-41E5-230D48B97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0EF7ECEE-2E22-F253-4E16-3A099E786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043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308A7D90-5F72-9C27-0B4B-EF25AE6C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DDFD132A-E6DC-C669-EA0E-7D2C6360C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25A51A75-E405-B6DD-BD06-CAEC7DD08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961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A550DDF0-16F8-7EB2-F210-99D1C1A68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F438A80F-0B83-7E7E-E88E-5A176919AB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180012EE-6AB5-BFC6-98C6-B216C099E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645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E871645A-83F8-ADFD-7252-BE6323DA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803D4F32-D912-B326-10AC-B2EFAE878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83B25E09-F65C-EB9D-FACE-BF101A8A6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621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0300CEA5-8B30-C9CD-4CD2-28059089E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A3CE651A-1116-0EB6-0D90-93C6EDF95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EF146397-3A5A-F8AE-BFA6-92338F6C5E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3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30E7D774-6FE9-1E21-61DE-C33E8658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8684C476-DEC3-972B-33CB-23CBE354A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0B9682E3-764A-DEC3-172E-3AC87CA3F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58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808d40dd4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808d40dd4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>
          <a:extLst>
            <a:ext uri="{FF2B5EF4-FFF2-40B4-BE49-F238E27FC236}">
              <a16:creationId xmlns:a16="http://schemas.microsoft.com/office/drawing/2014/main" id="{1ACEDC70-0E19-A70F-FEF3-5B6168265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808d40dd4_0_365:notes">
            <a:extLst>
              <a:ext uri="{FF2B5EF4-FFF2-40B4-BE49-F238E27FC236}">
                <a16:creationId xmlns:a16="http://schemas.microsoft.com/office/drawing/2014/main" id="{CE0F89E3-E7D0-FAE4-360F-07288985E3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808d40dd4_0_365:notes">
            <a:extLst>
              <a:ext uri="{FF2B5EF4-FFF2-40B4-BE49-F238E27FC236}">
                <a16:creationId xmlns:a16="http://schemas.microsoft.com/office/drawing/2014/main" id="{11A2646D-C4B0-767C-2B93-6B7DCC9B89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491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>
          <a:extLst>
            <a:ext uri="{FF2B5EF4-FFF2-40B4-BE49-F238E27FC236}">
              <a16:creationId xmlns:a16="http://schemas.microsoft.com/office/drawing/2014/main" id="{502CAC1B-67FD-D1BA-7E92-18C5779F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7fc7cce3d_0_0:notes">
            <a:extLst>
              <a:ext uri="{FF2B5EF4-FFF2-40B4-BE49-F238E27FC236}">
                <a16:creationId xmlns:a16="http://schemas.microsoft.com/office/drawing/2014/main" id="{6C5058BB-B5C6-1AD2-CD40-3E81207C3B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7fc7cce3d_0_0:notes">
            <a:extLst>
              <a:ext uri="{FF2B5EF4-FFF2-40B4-BE49-F238E27FC236}">
                <a16:creationId xmlns:a16="http://schemas.microsoft.com/office/drawing/2014/main" id="{2C5AF0DC-E4FB-CDAB-43B0-F11932B4E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999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>
          <a:extLst>
            <a:ext uri="{FF2B5EF4-FFF2-40B4-BE49-F238E27FC236}">
              <a16:creationId xmlns:a16="http://schemas.microsoft.com/office/drawing/2014/main" id="{CB01F51F-D504-B2D1-5FF5-68FA9810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7fc7cce3d_0_0:notes">
            <a:extLst>
              <a:ext uri="{FF2B5EF4-FFF2-40B4-BE49-F238E27FC236}">
                <a16:creationId xmlns:a16="http://schemas.microsoft.com/office/drawing/2014/main" id="{27513417-42F5-87B0-1D84-322C40FEB8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7fc7cce3d_0_0:notes">
            <a:extLst>
              <a:ext uri="{FF2B5EF4-FFF2-40B4-BE49-F238E27FC236}">
                <a16:creationId xmlns:a16="http://schemas.microsoft.com/office/drawing/2014/main" id="{38734452-4DA5-21FC-8051-78EB028C2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766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E529ED56-567A-3EAC-DA58-06FB5DF9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6C112C03-EFA3-2A75-52A3-B9E1DD8102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3EEE5EFB-49CC-D515-61A8-373255190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381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3DD4B974-764E-F9A1-B4E9-4B486DB51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4EB098B7-A311-9D22-BBFD-90741A741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B42429A8-3BE0-C7FB-4ECF-47EC03CCF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27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E9333945-6499-D40C-6912-5AFA83D63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DBCB3C0E-A0E0-4ECD-DF7F-9C4C2DA39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851091FE-A37F-7676-AB7F-2224E3A18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2134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DB56F9AD-3456-C4BE-8BB3-470C4EBB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13F05679-AE7C-4FBB-A5DE-65141BFA5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9DB41BBB-0DB1-1E94-7E7E-35F90CD32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605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E94631AD-6B8E-4B02-53BC-5EC1C2CE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AA9D1399-CB3C-0848-55C9-862166064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07D40036-AA66-220E-D48B-637A41A667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547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97BA881A-6DA7-3352-2088-475307F3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5667613D-10EA-BBC4-1290-7A2FBF83D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06EB0ECD-2A7A-D451-3980-38F135BFF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56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39825D71-1AAD-8228-D60F-BEA00205A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AA09259F-5C27-C566-2FE1-365A74C1C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378013BC-A14E-CBE6-5E54-E6C90F413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29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627B0B76-C713-6ED5-2C7C-E962465D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2682F6C9-A1A6-E657-5B19-7D95BB92C3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E6AC3B84-679E-42AD-CC1C-162F807AE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951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AA0893CD-99DD-206C-32DC-FEC3F02D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5EE3194B-EC1B-2231-50F6-5EED24F479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F55DCBF1-B4BD-A747-8B22-24922C2CBD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797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F8B23394-C5AB-D298-C458-008A4671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>
            <a:extLst>
              <a:ext uri="{FF2B5EF4-FFF2-40B4-BE49-F238E27FC236}">
                <a16:creationId xmlns:a16="http://schemas.microsoft.com/office/drawing/2014/main" id="{636256DE-2754-4D07-C5C8-C0DDA9068E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>
            <a:extLst>
              <a:ext uri="{FF2B5EF4-FFF2-40B4-BE49-F238E27FC236}">
                <a16:creationId xmlns:a16="http://schemas.microsoft.com/office/drawing/2014/main" id="{17CF2D4A-6A4B-3EC3-5EC4-DE04C6BBF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94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>
          <a:extLst>
            <a:ext uri="{FF2B5EF4-FFF2-40B4-BE49-F238E27FC236}">
              <a16:creationId xmlns:a16="http://schemas.microsoft.com/office/drawing/2014/main" id="{0A711DBC-B4F8-877F-346A-520F40D4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8212783df_0_1815:notes">
            <a:extLst>
              <a:ext uri="{FF2B5EF4-FFF2-40B4-BE49-F238E27FC236}">
                <a16:creationId xmlns:a16="http://schemas.microsoft.com/office/drawing/2014/main" id="{C1E376EF-025D-DFFC-A4E0-FC86126A2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8212783df_0_1815:notes">
            <a:extLst>
              <a:ext uri="{FF2B5EF4-FFF2-40B4-BE49-F238E27FC236}">
                <a16:creationId xmlns:a16="http://schemas.microsoft.com/office/drawing/2014/main" id="{9A42D703-C644-BC8A-C7D8-E894AC8ACA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24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 flipH="1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avLst/>
              <a:gdLst/>
              <a:ahLst/>
              <a:cxnLst/>
              <a:rect l="l" t="t" r="r" b="b"/>
              <a:pathLst>
                <a:path w="167189" h="28921" fill="none" extrusionOk="0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250792" y="240925"/>
            <a:ext cx="1160092" cy="63948"/>
            <a:chOff x="3779200" y="1371600"/>
            <a:chExt cx="1992600" cy="109500"/>
          </a:xfrm>
        </p:grpSpPr>
        <p:sp>
          <p:nvSpPr>
            <p:cNvPr id="64" name="Google Shape;64;p6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6715155" y="4604094"/>
            <a:ext cx="2428951" cy="434862"/>
            <a:chOff x="1358103" y="3291921"/>
            <a:chExt cx="3368397" cy="603054"/>
          </a:xfrm>
        </p:grpSpPr>
        <p:sp>
          <p:nvSpPr>
            <p:cNvPr id="71" name="Google Shape;71;p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-1034662" y="-88560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178" y="152400"/>
            <a:ext cx="3347900" cy="20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3">
            <a:alphaModFix/>
          </a:blip>
          <a:srcRect r="7859" b="33936"/>
          <a:stretch/>
        </p:blipFill>
        <p:spPr>
          <a:xfrm>
            <a:off x="108675" y="3803150"/>
            <a:ext cx="3084675" cy="13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/>
          <p:nvPr/>
        </p:nvSpPr>
        <p:spPr>
          <a:xfrm rot="10800000" flipH="1">
            <a:off x="4455038" y="790575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 flipH="1">
            <a:off x="227926" y="229406"/>
            <a:ext cx="882480" cy="329031"/>
            <a:chOff x="4042650" y="642025"/>
            <a:chExt cx="1154625" cy="430500"/>
          </a:xfrm>
        </p:grpSpPr>
        <p:sp>
          <p:nvSpPr>
            <p:cNvPr id="91" name="Google Shape;91;p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 flipH="1">
            <a:off x="1110402" y="142362"/>
            <a:ext cx="2724785" cy="350705"/>
            <a:chOff x="198225" y="4390550"/>
            <a:chExt cx="3765075" cy="484600"/>
          </a:xfrm>
        </p:grpSpPr>
        <p:sp>
          <p:nvSpPr>
            <p:cNvPr id="94" name="Google Shape;94;p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8"/>
          <p:cNvGrpSpPr/>
          <p:nvPr/>
        </p:nvGrpSpPr>
        <p:grpSpPr>
          <a:xfrm rot="10800000">
            <a:off x="5703652" y="4507924"/>
            <a:ext cx="2724785" cy="350705"/>
            <a:chOff x="198225" y="4390550"/>
            <a:chExt cx="3765075" cy="484600"/>
          </a:xfrm>
        </p:grpSpPr>
        <p:sp>
          <p:nvSpPr>
            <p:cNvPr id="97" name="Google Shape;97;p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8"/>
          <p:cNvSpPr/>
          <p:nvPr/>
        </p:nvSpPr>
        <p:spPr>
          <a:xfrm flipH="1">
            <a:off x="8428425" y="4468013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204500" y="1289350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1204500" y="2131150"/>
            <a:ext cx="45912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5795700" y="24325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6878" y="857225"/>
            <a:ext cx="3268650" cy="1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5824775" y="-11995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 flipH="1">
            <a:off x="191" y="180418"/>
            <a:ext cx="2598996" cy="484774"/>
            <a:chOff x="1298650" y="3255600"/>
            <a:chExt cx="3427850" cy="639375"/>
          </a:xfrm>
        </p:grpSpPr>
        <p:sp>
          <p:nvSpPr>
            <p:cNvPr id="131" name="Google Shape;131;p1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3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7"/>
          </p:nvPr>
        </p:nvSpPr>
        <p:spPr>
          <a:xfrm>
            <a:off x="614856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5" hasCustomPrompt="1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6" hasCustomPrompt="1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7" hasCustomPrompt="1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8" hasCustomPrompt="1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60" r:id="rId6"/>
    <p:sldLayoutId id="2147483698" r:id="rId7"/>
    <p:sldLayoutId id="2147483699" r:id="rId8"/>
    <p:sldLayoutId id="2147483700" r:id="rId9"/>
    <p:sldLayoutId id="214748370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771625" y="1477708"/>
            <a:ext cx="3640833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Twitter Sentiment Analysis</a:t>
            </a:r>
            <a:endParaRPr sz="4800" dirty="0"/>
          </a:p>
        </p:txBody>
      </p:sp>
      <p:sp>
        <p:nvSpPr>
          <p:cNvPr id="593" name="Google Shape;593;p61"/>
          <p:cNvSpPr txBox="1">
            <a:spLocks noGrp="1"/>
          </p:cNvSpPr>
          <p:nvPr>
            <p:ph type="subTitle" idx="1"/>
          </p:nvPr>
        </p:nvSpPr>
        <p:spPr>
          <a:xfrm>
            <a:off x="7499518" y="3746479"/>
            <a:ext cx="912940" cy="39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 3</a:t>
            </a:r>
            <a:endParaRPr b="1" dirty="0"/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40ADD6BB-80A0-EC22-9959-9FAB5AFA9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90249F6C-597C-2EE8-F220-4CF6BD74450C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B085FAF9-E787-7761-0B9E-E236AD102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and Features</a:t>
            </a:r>
            <a:endParaRPr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7A2300B1-947B-F0B2-D1CC-7BE11EC5404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27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90E46D34-E7EF-F455-B0BE-BA52C6B2E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29CA11-630D-452D-8C90-8CD7E6DDB001}"/>
              </a:ext>
            </a:extLst>
          </p:cNvPr>
          <p:cNvGrpSpPr/>
          <p:nvPr/>
        </p:nvGrpSpPr>
        <p:grpSpPr>
          <a:xfrm>
            <a:off x="547376" y="1361655"/>
            <a:ext cx="8049248" cy="2638281"/>
            <a:chOff x="984413" y="1770709"/>
            <a:chExt cx="8049248" cy="26382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BF9908-04B6-3276-9959-B83FC2302D2B}"/>
                </a:ext>
              </a:extLst>
            </p:cNvPr>
            <p:cNvGrpSpPr/>
            <p:nvPr/>
          </p:nvGrpSpPr>
          <p:grpSpPr>
            <a:xfrm>
              <a:off x="984413" y="1781175"/>
              <a:ext cx="2307898" cy="2608197"/>
              <a:chOff x="984413" y="1781175"/>
              <a:chExt cx="2307898" cy="260819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01B0C21-0413-1A7F-3324-3AD36BE082CD}"/>
                  </a:ext>
                </a:extLst>
              </p:cNvPr>
              <p:cNvSpPr/>
              <p:nvPr/>
            </p:nvSpPr>
            <p:spPr>
              <a:xfrm>
                <a:off x="1681163" y="1781175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gradFill>
                  <a:gsLst>
                    <a:gs pos="0">
                      <a:schemeClr val="accent6"/>
                    </a:gs>
                    <a:gs pos="36000">
                      <a:schemeClr val="accent5"/>
                    </a:gs>
                    <a:gs pos="68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727945-5380-CBA0-CACA-6560A3389FC7}"/>
                  </a:ext>
                </a:extLst>
              </p:cNvPr>
              <p:cNvSpPr txBox="1"/>
              <p:nvPr/>
            </p:nvSpPr>
            <p:spPr>
              <a:xfrm>
                <a:off x="984413" y="2821507"/>
                <a:ext cx="2307898" cy="1567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Rich Dataset</a:t>
                </a:r>
                <a:endParaRPr lang="en-US" sz="1600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Utilized a massive dataset of 1.6 million labeled tweets containing a diverse mix of emotional content, social commentary, and opinions across different domains and timelines.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6A2201-6192-AE5E-6AC6-31913E34352A}"/>
                </a:ext>
              </a:extLst>
            </p:cNvPr>
            <p:cNvGrpSpPr/>
            <p:nvPr/>
          </p:nvGrpSpPr>
          <p:grpSpPr>
            <a:xfrm>
              <a:off x="3855088" y="1770709"/>
              <a:ext cx="2307898" cy="2424633"/>
              <a:chOff x="4905063" y="1770709"/>
              <a:chExt cx="2307898" cy="2424633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464CB1B-B7F2-307B-FA7B-D7344219A627}"/>
                  </a:ext>
                </a:extLst>
              </p:cNvPr>
              <p:cNvSpPr/>
              <p:nvPr/>
            </p:nvSpPr>
            <p:spPr>
              <a:xfrm>
                <a:off x="5601812" y="1770709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gradFill>
                  <a:gsLst>
                    <a:gs pos="0">
                      <a:schemeClr val="accent6"/>
                    </a:gs>
                    <a:gs pos="36000">
                      <a:schemeClr val="accent5"/>
                    </a:gs>
                    <a:gs pos="68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857D2E-9644-C60B-051B-963154D49C44}"/>
                  </a:ext>
                </a:extLst>
              </p:cNvPr>
              <p:cNvSpPr txBox="1"/>
              <p:nvPr/>
            </p:nvSpPr>
            <p:spPr>
              <a:xfrm>
                <a:off x="4905063" y="2841125"/>
                <a:ext cx="2307898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Cleaning</a:t>
                </a:r>
                <a:endParaRPr lang="en-US" sz="1400" b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Performed extensive text preprocessing — removed links, mentions, hashtags, special characters, and stop words to ensure cleaner and more meaningful input for modeling.</a:t>
                </a:r>
                <a:r>
                  <a:rPr lang="en-US" sz="1100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13BF72-FCBD-5929-128D-1D7684E644AE}"/>
                </a:ext>
              </a:extLst>
            </p:cNvPr>
            <p:cNvGrpSpPr/>
            <p:nvPr/>
          </p:nvGrpSpPr>
          <p:grpSpPr>
            <a:xfrm>
              <a:off x="6725763" y="1781175"/>
              <a:ext cx="2307898" cy="2627815"/>
              <a:chOff x="6725763" y="1781175"/>
              <a:chExt cx="2307898" cy="262781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6BD453-CFE3-4BAB-C4B5-81CE7183F5E7}"/>
                  </a:ext>
                </a:extLst>
              </p:cNvPr>
              <p:cNvSpPr/>
              <p:nvPr/>
            </p:nvSpPr>
            <p:spPr>
              <a:xfrm>
                <a:off x="7422512" y="1781175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gradFill>
                  <a:gsLst>
                    <a:gs pos="0">
                      <a:schemeClr val="accent6"/>
                    </a:gs>
                    <a:gs pos="36000">
                      <a:schemeClr val="accent5"/>
                    </a:gs>
                    <a:gs pos="68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9E0A28-92EE-C181-1DA2-6F1AF6CFC1D4}"/>
                  </a:ext>
                </a:extLst>
              </p:cNvPr>
              <p:cNvSpPr txBox="1"/>
              <p:nvPr/>
            </p:nvSpPr>
            <p:spPr>
              <a:xfrm>
                <a:off x="6725763" y="2841125"/>
                <a:ext cx="2307898" cy="1567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Engineering</a:t>
                </a:r>
              </a:p>
              <a:p>
                <a:pPr marL="0" marR="0"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Extracted and transformed text using techniques like TF-IDF and word embeddings and later incorporated advanced BERT-based contextual representations to capture deeper sentiment patterns.</a:t>
                </a:r>
              </a:p>
            </p:txBody>
          </p:sp>
        </p:grpSp>
      </p:grpSp>
      <p:sp>
        <p:nvSpPr>
          <p:cNvPr id="30" name="Google Shape;12550;p89">
            <a:extLst>
              <a:ext uri="{FF2B5EF4-FFF2-40B4-BE49-F238E27FC236}">
                <a16:creationId xmlns:a16="http://schemas.microsoft.com/office/drawing/2014/main" id="{CEA275AF-6E4B-67DA-21F9-4A3F8DDFCD8F}"/>
              </a:ext>
            </a:extLst>
          </p:cNvPr>
          <p:cNvSpPr/>
          <p:nvPr/>
        </p:nvSpPr>
        <p:spPr>
          <a:xfrm>
            <a:off x="1441153" y="1557300"/>
            <a:ext cx="520343" cy="523110"/>
          </a:xfrm>
          <a:custGeom>
            <a:avLst/>
            <a:gdLst/>
            <a:ahLst/>
            <a:cxnLst/>
            <a:rect l="l" t="t" r="r" b="b"/>
            <a:pathLst>
              <a:path w="11658" h="11720" extrusionOk="0">
                <a:moveTo>
                  <a:pt x="4380" y="693"/>
                </a:moveTo>
                <a:cubicBezTo>
                  <a:pt x="6774" y="693"/>
                  <a:pt x="8161" y="1355"/>
                  <a:pt x="8161" y="1733"/>
                </a:cubicBezTo>
                <a:cubicBezTo>
                  <a:pt x="8161" y="2080"/>
                  <a:pt x="6774" y="2741"/>
                  <a:pt x="4380" y="2741"/>
                </a:cubicBezTo>
                <a:cubicBezTo>
                  <a:pt x="1986" y="2741"/>
                  <a:pt x="599" y="2080"/>
                  <a:pt x="599" y="1733"/>
                </a:cubicBezTo>
                <a:cubicBezTo>
                  <a:pt x="631" y="1355"/>
                  <a:pt x="2017" y="693"/>
                  <a:pt x="4380" y="693"/>
                </a:cubicBezTo>
                <a:close/>
                <a:moveTo>
                  <a:pt x="8224" y="2710"/>
                </a:moveTo>
                <a:lnTo>
                  <a:pt x="8224" y="4190"/>
                </a:lnTo>
                <a:lnTo>
                  <a:pt x="7845" y="4190"/>
                </a:lnTo>
                <a:cubicBezTo>
                  <a:pt x="7815" y="4189"/>
                  <a:pt x="7784" y="4189"/>
                  <a:pt x="7753" y="4189"/>
                </a:cubicBezTo>
                <a:cubicBezTo>
                  <a:pt x="6625" y="4189"/>
                  <a:pt x="5622" y="4748"/>
                  <a:pt x="4947" y="5545"/>
                </a:cubicBezTo>
                <a:cubicBezTo>
                  <a:pt x="4743" y="5555"/>
                  <a:pt x="4544" y="5560"/>
                  <a:pt x="4352" y="5560"/>
                </a:cubicBezTo>
                <a:cubicBezTo>
                  <a:pt x="2081" y="5560"/>
                  <a:pt x="662" y="4912"/>
                  <a:pt x="662" y="4505"/>
                </a:cubicBezTo>
                <a:lnTo>
                  <a:pt x="662" y="2710"/>
                </a:lnTo>
                <a:cubicBezTo>
                  <a:pt x="1639" y="3308"/>
                  <a:pt x="3246" y="3466"/>
                  <a:pt x="4443" y="3466"/>
                </a:cubicBezTo>
                <a:cubicBezTo>
                  <a:pt x="5577" y="3466"/>
                  <a:pt x="7215" y="3308"/>
                  <a:pt x="8224" y="2710"/>
                </a:cubicBezTo>
                <a:close/>
                <a:moveTo>
                  <a:pt x="631" y="5514"/>
                </a:moveTo>
                <a:cubicBezTo>
                  <a:pt x="1639" y="6081"/>
                  <a:pt x="3309" y="6238"/>
                  <a:pt x="4474" y="6238"/>
                </a:cubicBezTo>
                <a:cubicBezTo>
                  <a:pt x="4222" y="6711"/>
                  <a:pt x="4065" y="7309"/>
                  <a:pt x="4065" y="7939"/>
                </a:cubicBezTo>
                <a:lnTo>
                  <a:pt x="4065" y="8286"/>
                </a:lnTo>
                <a:cubicBezTo>
                  <a:pt x="1860" y="8223"/>
                  <a:pt x="631" y="7624"/>
                  <a:pt x="631" y="7278"/>
                </a:cubicBezTo>
                <a:lnTo>
                  <a:pt x="631" y="5514"/>
                </a:lnTo>
                <a:close/>
                <a:moveTo>
                  <a:pt x="631" y="8223"/>
                </a:moveTo>
                <a:cubicBezTo>
                  <a:pt x="1576" y="8759"/>
                  <a:pt x="3120" y="8979"/>
                  <a:pt x="4222" y="8979"/>
                </a:cubicBezTo>
                <a:cubicBezTo>
                  <a:pt x="4474" y="9798"/>
                  <a:pt x="4947" y="10460"/>
                  <a:pt x="5609" y="10964"/>
                </a:cubicBezTo>
                <a:cubicBezTo>
                  <a:pt x="5199" y="11005"/>
                  <a:pt x="4802" y="11024"/>
                  <a:pt x="4424" y="11024"/>
                </a:cubicBezTo>
                <a:cubicBezTo>
                  <a:pt x="2216" y="11024"/>
                  <a:pt x="631" y="10391"/>
                  <a:pt x="631" y="9987"/>
                </a:cubicBezTo>
                <a:lnTo>
                  <a:pt x="631" y="8223"/>
                </a:lnTo>
                <a:close/>
                <a:moveTo>
                  <a:pt x="7814" y="4852"/>
                </a:moveTo>
                <a:cubicBezTo>
                  <a:pt x="9515" y="4852"/>
                  <a:pt x="10933" y="6238"/>
                  <a:pt x="10933" y="7939"/>
                </a:cubicBezTo>
                <a:cubicBezTo>
                  <a:pt x="10964" y="9641"/>
                  <a:pt x="9547" y="11027"/>
                  <a:pt x="7814" y="11027"/>
                </a:cubicBezTo>
                <a:cubicBezTo>
                  <a:pt x="6113" y="11027"/>
                  <a:pt x="4726" y="9641"/>
                  <a:pt x="4726" y="7939"/>
                </a:cubicBezTo>
                <a:cubicBezTo>
                  <a:pt x="4726" y="6238"/>
                  <a:pt x="6113" y="4852"/>
                  <a:pt x="7814" y="4852"/>
                </a:cubicBezTo>
                <a:close/>
                <a:moveTo>
                  <a:pt x="4411" y="0"/>
                </a:moveTo>
                <a:cubicBezTo>
                  <a:pt x="3277" y="0"/>
                  <a:pt x="2206" y="158"/>
                  <a:pt x="1418" y="410"/>
                </a:cubicBezTo>
                <a:cubicBezTo>
                  <a:pt x="253" y="819"/>
                  <a:pt x="1" y="1323"/>
                  <a:pt x="1" y="1733"/>
                </a:cubicBezTo>
                <a:lnTo>
                  <a:pt x="1" y="9987"/>
                </a:lnTo>
                <a:cubicBezTo>
                  <a:pt x="1" y="10334"/>
                  <a:pt x="253" y="10901"/>
                  <a:pt x="1418" y="11279"/>
                </a:cubicBezTo>
                <a:cubicBezTo>
                  <a:pt x="2269" y="11562"/>
                  <a:pt x="3309" y="11720"/>
                  <a:pt x="4411" y="11720"/>
                </a:cubicBezTo>
                <a:cubicBezTo>
                  <a:pt x="5199" y="11720"/>
                  <a:pt x="5955" y="11657"/>
                  <a:pt x="6617" y="11531"/>
                </a:cubicBezTo>
                <a:cubicBezTo>
                  <a:pt x="7026" y="11657"/>
                  <a:pt x="7404" y="11720"/>
                  <a:pt x="7845" y="11720"/>
                </a:cubicBezTo>
                <a:cubicBezTo>
                  <a:pt x="9925" y="11720"/>
                  <a:pt x="11658" y="10019"/>
                  <a:pt x="11658" y="7939"/>
                </a:cubicBezTo>
                <a:cubicBezTo>
                  <a:pt x="11626" y="6175"/>
                  <a:pt x="10397" y="4757"/>
                  <a:pt x="8822" y="4316"/>
                </a:cubicBezTo>
                <a:lnTo>
                  <a:pt x="8822" y="1733"/>
                </a:lnTo>
                <a:cubicBezTo>
                  <a:pt x="8822" y="1355"/>
                  <a:pt x="8602" y="819"/>
                  <a:pt x="7404" y="410"/>
                </a:cubicBezTo>
                <a:cubicBezTo>
                  <a:pt x="6585" y="158"/>
                  <a:pt x="5514" y="0"/>
                  <a:pt x="44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Google Shape;12439;p89">
            <a:extLst>
              <a:ext uri="{FF2B5EF4-FFF2-40B4-BE49-F238E27FC236}">
                <a16:creationId xmlns:a16="http://schemas.microsoft.com/office/drawing/2014/main" id="{CF81B374-62CB-EA72-164E-F34226172C7F}"/>
              </a:ext>
            </a:extLst>
          </p:cNvPr>
          <p:cNvSpPr/>
          <p:nvPr/>
        </p:nvSpPr>
        <p:spPr>
          <a:xfrm>
            <a:off x="7167178" y="1580430"/>
            <a:ext cx="550994" cy="552270"/>
          </a:xfrm>
          <a:custGeom>
            <a:avLst/>
            <a:gdLst/>
            <a:ahLst/>
            <a:cxnLst/>
            <a:rect l="l" t="t" r="r" b="b"/>
            <a:pathLst>
              <a:path w="11658" h="11685" extrusionOk="0">
                <a:moveTo>
                  <a:pt x="10618" y="662"/>
                </a:moveTo>
                <a:cubicBezTo>
                  <a:pt x="10807" y="662"/>
                  <a:pt x="10964" y="851"/>
                  <a:pt x="10964" y="1040"/>
                </a:cubicBezTo>
                <a:lnTo>
                  <a:pt x="10964" y="2741"/>
                </a:lnTo>
                <a:lnTo>
                  <a:pt x="662" y="2741"/>
                </a:lnTo>
                <a:lnTo>
                  <a:pt x="662" y="1040"/>
                </a:lnTo>
                <a:cubicBezTo>
                  <a:pt x="662" y="851"/>
                  <a:pt x="820" y="662"/>
                  <a:pt x="1009" y="662"/>
                </a:cubicBezTo>
                <a:close/>
                <a:moveTo>
                  <a:pt x="10964" y="3403"/>
                </a:moveTo>
                <a:lnTo>
                  <a:pt x="10964" y="8601"/>
                </a:lnTo>
                <a:cubicBezTo>
                  <a:pt x="10964" y="8790"/>
                  <a:pt x="10838" y="8947"/>
                  <a:pt x="10618" y="8947"/>
                </a:cubicBezTo>
                <a:lnTo>
                  <a:pt x="10145" y="8947"/>
                </a:lnTo>
                <a:cubicBezTo>
                  <a:pt x="10208" y="8727"/>
                  <a:pt x="10240" y="8443"/>
                  <a:pt x="10240" y="8160"/>
                </a:cubicBezTo>
                <a:lnTo>
                  <a:pt x="10240" y="5860"/>
                </a:lnTo>
                <a:cubicBezTo>
                  <a:pt x="10240" y="5673"/>
                  <a:pt x="10058" y="5531"/>
                  <a:pt x="9868" y="5531"/>
                </a:cubicBezTo>
                <a:cubicBezTo>
                  <a:pt x="9835" y="5531"/>
                  <a:pt x="9801" y="5535"/>
                  <a:pt x="9767" y="5545"/>
                </a:cubicBezTo>
                <a:cubicBezTo>
                  <a:pt x="9545" y="5641"/>
                  <a:pt x="9341" y="5691"/>
                  <a:pt x="9142" y="5691"/>
                </a:cubicBezTo>
                <a:cubicBezTo>
                  <a:pt x="8693" y="5691"/>
                  <a:pt x="8275" y="5439"/>
                  <a:pt x="7751" y="4915"/>
                </a:cubicBezTo>
                <a:cubicBezTo>
                  <a:pt x="7688" y="4868"/>
                  <a:pt x="7601" y="4844"/>
                  <a:pt x="7515" y="4844"/>
                </a:cubicBezTo>
                <a:cubicBezTo>
                  <a:pt x="7428" y="4844"/>
                  <a:pt x="7341" y="4868"/>
                  <a:pt x="7278" y="4915"/>
                </a:cubicBezTo>
                <a:cubicBezTo>
                  <a:pt x="6753" y="5440"/>
                  <a:pt x="6334" y="5677"/>
                  <a:pt x="5884" y="5677"/>
                </a:cubicBezTo>
                <a:cubicBezTo>
                  <a:pt x="5686" y="5677"/>
                  <a:pt x="5483" y="5631"/>
                  <a:pt x="5262" y="5545"/>
                </a:cubicBezTo>
                <a:cubicBezTo>
                  <a:pt x="5229" y="5535"/>
                  <a:pt x="5195" y="5531"/>
                  <a:pt x="5161" y="5531"/>
                </a:cubicBezTo>
                <a:cubicBezTo>
                  <a:pt x="4971" y="5531"/>
                  <a:pt x="4789" y="5673"/>
                  <a:pt x="4789" y="5860"/>
                </a:cubicBezTo>
                <a:lnTo>
                  <a:pt x="4789" y="8160"/>
                </a:lnTo>
                <a:cubicBezTo>
                  <a:pt x="4789" y="8443"/>
                  <a:pt x="4821" y="8664"/>
                  <a:pt x="4884" y="8947"/>
                </a:cubicBezTo>
                <a:lnTo>
                  <a:pt x="1009" y="8947"/>
                </a:lnTo>
                <a:cubicBezTo>
                  <a:pt x="820" y="8947"/>
                  <a:pt x="662" y="8790"/>
                  <a:pt x="662" y="8601"/>
                </a:cubicBezTo>
                <a:lnTo>
                  <a:pt x="662" y="3403"/>
                </a:lnTo>
                <a:close/>
                <a:moveTo>
                  <a:pt x="7152" y="5923"/>
                </a:moveTo>
                <a:lnTo>
                  <a:pt x="7152" y="10838"/>
                </a:lnTo>
                <a:cubicBezTo>
                  <a:pt x="6144" y="10365"/>
                  <a:pt x="5451" y="9357"/>
                  <a:pt x="5451" y="8160"/>
                </a:cubicBezTo>
                <a:lnTo>
                  <a:pt x="5451" y="6301"/>
                </a:lnTo>
                <a:cubicBezTo>
                  <a:pt x="5604" y="6330"/>
                  <a:pt x="5750" y="6344"/>
                  <a:pt x="5891" y="6344"/>
                </a:cubicBezTo>
                <a:cubicBezTo>
                  <a:pt x="6359" y="6344"/>
                  <a:pt x="6765" y="6189"/>
                  <a:pt x="7152" y="5923"/>
                </a:cubicBezTo>
                <a:close/>
                <a:moveTo>
                  <a:pt x="7877" y="5923"/>
                </a:moveTo>
                <a:cubicBezTo>
                  <a:pt x="8242" y="6166"/>
                  <a:pt x="8644" y="6353"/>
                  <a:pt x="9128" y="6353"/>
                </a:cubicBezTo>
                <a:cubicBezTo>
                  <a:pt x="9271" y="6353"/>
                  <a:pt x="9420" y="6337"/>
                  <a:pt x="9578" y="6301"/>
                </a:cubicBezTo>
                <a:lnTo>
                  <a:pt x="9578" y="8160"/>
                </a:lnTo>
                <a:cubicBezTo>
                  <a:pt x="9547" y="9357"/>
                  <a:pt x="8885" y="10365"/>
                  <a:pt x="7877" y="10838"/>
                </a:cubicBezTo>
                <a:lnTo>
                  <a:pt x="7877" y="5923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40"/>
                </a:cubicBezTo>
                <a:lnTo>
                  <a:pt x="1" y="8601"/>
                </a:lnTo>
                <a:cubicBezTo>
                  <a:pt x="1" y="9136"/>
                  <a:pt x="473" y="9609"/>
                  <a:pt x="1009" y="9609"/>
                </a:cubicBezTo>
                <a:lnTo>
                  <a:pt x="5073" y="9609"/>
                </a:lnTo>
                <a:cubicBezTo>
                  <a:pt x="5199" y="9893"/>
                  <a:pt x="5357" y="10145"/>
                  <a:pt x="5514" y="10365"/>
                </a:cubicBezTo>
                <a:cubicBezTo>
                  <a:pt x="5987" y="10995"/>
                  <a:pt x="6617" y="11436"/>
                  <a:pt x="7404" y="11657"/>
                </a:cubicBezTo>
                <a:cubicBezTo>
                  <a:pt x="7446" y="11657"/>
                  <a:pt x="7488" y="11685"/>
                  <a:pt x="7530" y="11685"/>
                </a:cubicBezTo>
                <a:cubicBezTo>
                  <a:pt x="7551" y="11685"/>
                  <a:pt x="7572" y="11678"/>
                  <a:pt x="7593" y="11657"/>
                </a:cubicBezTo>
                <a:cubicBezTo>
                  <a:pt x="8350" y="11436"/>
                  <a:pt x="9011" y="10995"/>
                  <a:pt x="9484" y="10365"/>
                </a:cubicBezTo>
                <a:cubicBezTo>
                  <a:pt x="9641" y="10145"/>
                  <a:pt x="9799" y="9893"/>
                  <a:pt x="9925" y="9609"/>
                </a:cubicBezTo>
                <a:lnTo>
                  <a:pt x="10618" y="9609"/>
                </a:lnTo>
                <a:cubicBezTo>
                  <a:pt x="11185" y="9609"/>
                  <a:pt x="11658" y="9136"/>
                  <a:pt x="11658" y="8601"/>
                </a:cubicBezTo>
                <a:lnTo>
                  <a:pt x="11658" y="1040"/>
                </a:lnTo>
                <a:cubicBezTo>
                  <a:pt x="11658" y="473"/>
                  <a:pt x="11217" y="0"/>
                  <a:pt x="106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Google Shape;12531;p89">
            <a:extLst>
              <a:ext uri="{FF2B5EF4-FFF2-40B4-BE49-F238E27FC236}">
                <a16:creationId xmlns:a16="http://schemas.microsoft.com/office/drawing/2014/main" id="{1DD4219B-8D85-E9B1-2A83-D8F2127B3026}"/>
              </a:ext>
            </a:extLst>
          </p:cNvPr>
          <p:cNvSpPr/>
          <p:nvPr/>
        </p:nvSpPr>
        <p:spPr>
          <a:xfrm>
            <a:off x="4321426" y="1611411"/>
            <a:ext cx="502663" cy="490308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86" y="725"/>
                </a:moveTo>
                <a:cubicBezTo>
                  <a:pt x="10807" y="725"/>
                  <a:pt x="10964" y="883"/>
                  <a:pt x="10964" y="1072"/>
                </a:cubicBezTo>
                <a:lnTo>
                  <a:pt x="10964" y="7593"/>
                </a:lnTo>
                <a:lnTo>
                  <a:pt x="631" y="7593"/>
                </a:lnTo>
                <a:lnTo>
                  <a:pt x="631" y="1072"/>
                </a:lnTo>
                <a:cubicBezTo>
                  <a:pt x="662" y="883"/>
                  <a:pt x="820" y="725"/>
                  <a:pt x="977" y="725"/>
                </a:cubicBezTo>
                <a:close/>
                <a:moveTo>
                  <a:pt x="10996" y="8286"/>
                </a:moveTo>
                <a:lnTo>
                  <a:pt x="10996" y="8633"/>
                </a:lnTo>
                <a:cubicBezTo>
                  <a:pt x="10996" y="8822"/>
                  <a:pt x="10838" y="8980"/>
                  <a:pt x="10618" y="8980"/>
                </a:cubicBezTo>
                <a:lnTo>
                  <a:pt x="1009" y="8980"/>
                </a:lnTo>
                <a:cubicBezTo>
                  <a:pt x="820" y="8980"/>
                  <a:pt x="662" y="8822"/>
                  <a:pt x="662" y="8633"/>
                </a:cubicBezTo>
                <a:lnTo>
                  <a:pt x="662" y="8286"/>
                </a:lnTo>
                <a:close/>
                <a:moveTo>
                  <a:pt x="6617" y="9641"/>
                </a:moveTo>
                <a:lnTo>
                  <a:pt x="6932" y="11027"/>
                </a:lnTo>
                <a:lnTo>
                  <a:pt x="4632" y="11027"/>
                </a:lnTo>
                <a:lnTo>
                  <a:pt x="4947" y="9641"/>
                </a:lnTo>
                <a:close/>
                <a:moveTo>
                  <a:pt x="1009" y="1"/>
                </a:moveTo>
                <a:cubicBezTo>
                  <a:pt x="473" y="1"/>
                  <a:pt x="1" y="473"/>
                  <a:pt x="1" y="1040"/>
                </a:cubicBezTo>
                <a:lnTo>
                  <a:pt x="1" y="8570"/>
                </a:lnTo>
                <a:cubicBezTo>
                  <a:pt x="1" y="9137"/>
                  <a:pt x="473" y="9610"/>
                  <a:pt x="1009" y="9610"/>
                </a:cubicBezTo>
                <a:lnTo>
                  <a:pt x="4285" y="9610"/>
                </a:lnTo>
                <a:lnTo>
                  <a:pt x="3970" y="10996"/>
                </a:lnTo>
                <a:lnTo>
                  <a:pt x="3057" y="10996"/>
                </a:lnTo>
                <a:cubicBezTo>
                  <a:pt x="2868" y="10996"/>
                  <a:pt x="2710" y="11153"/>
                  <a:pt x="2710" y="11342"/>
                </a:cubicBezTo>
                <a:cubicBezTo>
                  <a:pt x="2710" y="11531"/>
                  <a:pt x="2868" y="11689"/>
                  <a:pt x="3057" y="11689"/>
                </a:cubicBezTo>
                <a:lnTo>
                  <a:pt x="8538" y="11689"/>
                </a:lnTo>
                <a:cubicBezTo>
                  <a:pt x="8727" y="11689"/>
                  <a:pt x="8885" y="11531"/>
                  <a:pt x="8885" y="11342"/>
                </a:cubicBezTo>
                <a:cubicBezTo>
                  <a:pt x="8885" y="11153"/>
                  <a:pt x="8727" y="10996"/>
                  <a:pt x="8538" y="10996"/>
                </a:cubicBezTo>
                <a:lnTo>
                  <a:pt x="7625" y="10996"/>
                </a:lnTo>
                <a:lnTo>
                  <a:pt x="7310" y="9610"/>
                </a:lnTo>
                <a:lnTo>
                  <a:pt x="10618" y="9610"/>
                </a:lnTo>
                <a:cubicBezTo>
                  <a:pt x="11185" y="9610"/>
                  <a:pt x="11657" y="9137"/>
                  <a:pt x="11657" y="8570"/>
                </a:cubicBezTo>
                <a:lnTo>
                  <a:pt x="11657" y="1040"/>
                </a:lnTo>
                <a:cubicBezTo>
                  <a:pt x="11657" y="473"/>
                  <a:pt x="11185" y="1"/>
                  <a:pt x="1061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2B0D1A-FD60-9201-279C-CF22A9C63B85}"/>
              </a:ext>
            </a:extLst>
          </p:cNvPr>
          <p:cNvSpPr txBox="1"/>
          <p:nvPr/>
        </p:nvSpPr>
        <p:spPr>
          <a:xfrm>
            <a:off x="-474133" y="10837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5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3CFEF48C-F3B9-52DF-8B83-E0EC89E1C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1D782C71-3F2B-2D54-5A61-174D2CDF029F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26AC050D-90AE-FD5F-335D-74CDF06AD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399" y="1705350"/>
            <a:ext cx="5225711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Understanding and Exploration </a:t>
            </a:r>
            <a:endParaRPr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8EEA664F-0C7B-EE55-2F4B-CE1A279B23B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41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DAFF096E-827A-A5E0-7F3E-225DE88B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B2290-9F01-8487-ADA9-62D9DB5B3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49" y="674335"/>
            <a:ext cx="4285101" cy="37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7EF01-1264-D7CE-3687-24FAEFCC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432" y="3910589"/>
            <a:ext cx="4587135" cy="826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E9AAA-0A7E-346E-94E7-42C67CA1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38" y="570209"/>
            <a:ext cx="3767988" cy="3131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FFD5EB-B998-9B97-9C2D-4AF47A36A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576" y="570209"/>
            <a:ext cx="3767986" cy="31315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2CC2AA60-8E2E-18E2-E459-46A8EFAB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576C2-FA1A-C086-80AA-686FEAB6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89" y="775207"/>
            <a:ext cx="6757822" cy="359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D6EEC21C-DDFF-3A6A-6C58-1FC2B8CD7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0548E456-93C4-1C7A-A614-9811F7349639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A9161FD5-B7AA-66DC-2422-17B88941C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</a:t>
            </a:r>
            <a:endParaRPr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7D3CDA6E-5F56-A102-205B-116DAB2805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92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42F53736-CF4F-5F1A-312F-2E5ECAF4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747B79-787A-AA67-B4B8-5DB3FD7B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66" y="1033353"/>
            <a:ext cx="6256867" cy="30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0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62C15879-072C-0898-1EE2-5704130D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939422D8-69D2-AB4A-87E0-BAF7F9D72FAD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8836E9B1-2AB5-0798-81BF-491588DB71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A2D47CDC-829E-A857-E37C-3CAC629FCDF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420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094517A5-DECF-2B0E-941E-C5062F3B6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DD5EE-114D-8903-B9D3-A4DEC262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3" r="10093" b="51287"/>
          <a:stretch/>
        </p:blipFill>
        <p:spPr>
          <a:xfrm>
            <a:off x="338667" y="789881"/>
            <a:ext cx="4385734" cy="2156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0F5E6C-538B-0376-B7DF-AEC41460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399" y="2012727"/>
            <a:ext cx="2438401" cy="241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5"/>
          <p:cNvSpPr/>
          <p:nvPr/>
        </p:nvSpPr>
        <p:spPr>
          <a:xfrm>
            <a:off x="713100" y="955750"/>
            <a:ext cx="5574000" cy="3078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5"/>
          <p:cNvSpPr/>
          <p:nvPr/>
        </p:nvSpPr>
        <p:spPr>
          <a:xfrm>
            <a:off x="851725" y="1094350"/>
            <a:ext cx="5574000" cy="3078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5"/>
          <p:cNvSpPr txBox="1">
            <a:spLocks noGrp="1"/>
          </p:cNvSpPr>
          <p:nvPr>
            <p:ph type="title"/>
          </p:nvPr>
        </p:nvSpPr>
        <p:spPr>
          <a:xfrm>
            <a:off x="1204500" y="1289350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1" name="Google Shape;691;p65"/>
          <p:cNvSpPr txBox="1">
            <a:spLocks noGrp="1"/>
          </p:cNvSpPr>
          <p:nvPr>
            <p:ph type="subTitle" idx="1"/>
          </p:nvPr>
        </p:nvSpPr>
        <p:spPr>
          <a:xfrm>
            <a:off x="1204500" y="2131150"/>
            <a:ext cx="45912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Sentiment analysis is the process of using natural language</a:t>
            </a: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processing (NLP) tasks, along with text analysis and machine</a:t>
            </a: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learning techniques. The goal of this analysis is to identify</a:t>
            </a: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and extract the emotional tone that is expressed in the text</a:t>
            </a: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data, be it positive, negative, or neutral. With the rise of</a:t>
            </a: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social networks, such as Twitter, using sentiment analysis has</a:t>
            </a: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become even more valuable but also challenging. Our goal</a:t>
            </a:r>
          </a:p>
          <a:p>
            <a:pPr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is to apply these machine learning techniques to classify the</a:t>
            </a:r>
          </a:p>
          <a:p>
            <a:r>
              <a:rPr lang="en-US" sz="1200" dirty="0">
                <a:solidFill>
                  <a:schemeClr val="bg1"/>
                </a:solidFill>
                <a:effectLst/>
                <a:latin typeface="Helvetica" pitchFamily="2" charset="0"/>
              </a:rPr>
              <a:t>sentiment of tweets.</a:t>
            </a:r>
          </a:p>
        </p:txBody>
      </p:sp>
      <p:grpSp>
        <p:nvGrpSpPr>
          <p:cNvPr id="692" name="Google Shape;692;p65"/>
          <p:cNvGrpSpPr/>
          <p:nvPr/>
        </p:nvGrpSpPr>
        <p:grpSpPr>
          <a:xfrm rot="5400000">
            <a:off x="416740" y="982095"/>
            <a:ext cx="871512" cy="467554"/>
            <a:chOff x="773350" y="518000"/>
            <a:chExt cx="2757950" cy="1479600"/>
          </a:xfrm>
        </p:grpSpPr>
        <p:sp>
          <p:nvSpPr>
            <p:cNvPr id="693" name="Google Shape;693;p65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5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5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ABA9ADFE-189B-80AF-F751-76932D88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843E0558-B1C6-F3C4-9C9A-C60829FFCD2E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3287D499-8D9F-91B7-512B-D33D4361C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ABT Table</a:t>
            </a:r>
            <a:endParaRPr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EFA8CA64-65C4-751C-7784-078E069F90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541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6FA10C15-BD0A-486C-4ADA-E810B2BF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FF715-774A-BD46-B6AB-80A71E28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557702"/>
            <a:ext cx="4851400" cy="2366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BFE0AA-205A-335D-29A8-45C245D4E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802466"/>
            <a:ext cx="4448026" cy="20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45EB4915-169A-57A5-545F-E9DE81C6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0F3D3FF3-F6CD-5398-13A1-3CC585509D2D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9E39A016-0A14-7672-4D4F-09B60041C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 Practices and Algorithms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63BC9523-BEF4-8C32-D0CD-3F8D4DB3A6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819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76398872-5CC6-4BC9-7D6A-A50566DE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66FC8-5490-3419-CF6C-5DBD82E26F35}"/>
              </a:ext>
            </a:extLst>
          </p:cNvPr>
          <p:cNvSpPr txBox="1"/>
          <p:nvPr/>
        </p:nvSpPr>
        <p:spPr>
          <a:xfrm>
            <a:off x="607743" y="773952"/>
            <a:ext cx="4923262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b="1" dirty="0">
                <a:solidFill>
                  <a:schemeClr val="bg1"/>
                </a:solidFill>
              </a:rPr>
              <a:t>Data Preprocessing Techniques</a:t>
            </a:r>
          </a:p>
          <a:p>
            <a:r>
              <a:rPr lang="en-US" sz="1100" dirty="0">
                <a:solidFill>
                  <a:schemeClr val="bg1"/>
                </a:solidFill>
              </a:rPr>
              <a:t>Missing value handling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Categorical variable encoding (if applicable)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Feature scaling for traditional models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Feature engineering</a:t>
            </a:r>
          </a:p>
          <a:p>
            <a:pPr marL="457200" lvl="1"/>
            <a:r>
              <a:rPr lang="en-US" sz="1100" dirty="0">
                <a:solidFill>
                  <a:schemeClr val="bg1"/>
                </a:solidFill>
              </a:rPr>
              <a:t>Tokenized text data</a:t>
            </a:r>
          </a:p>
          <a:p>
            <a:pPr marL="457200" lvl="1"/>
            <a:r>
              <a:rPr lang="en-US" sz="1100" dirty="0">
                <a:solidFill>
                  <a:schemeClr val="bg1"/>
                </a:solidFill>
              </a:rPr>
              <a:t>Removed stop words and special characters</a:t>
            </a:r>
          </a:p>
          <a:p>
            <a:pPr marL="457200" lvl="1"/>
            <a:r>
              <a:rPr lang="en-US" sz="1100" dirty="0">
                <a:solidFill>
                  <a:schemeClr val="bg1"/>
                </a:solidFill>
              </a:rPr>
              <a:t>Applied vectorization (TF-IDF for SVM and Logistic Regression)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DE27-505E-1569-158C-E73451526E0F}"/>
              </a:ext>
            </a:extLst>
          </p:cNvPr>
          <p:cNvSpPr txBox="1"/>
          <p:nvPr/>
        </p:nvSpPr>
        <p:spPr>
          <a:xfrm>
            <a:off x="6027234" y="838523"/>
            <a:ext cx="27153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100" b="1" dirty="0">
                <a:solidFill>
                  <a:schemeClr val="bg1"/>
                </a:solidFill>
              </a:rPr>
              <a:t>Logistic Regression</a:t>
            </a:r>
            <a:endParaRPr lang="en-IN" sz="1100" dirty="0">
              <a:solidFill>
                <a:schemeClr val="bg1"/>
              </a:solidFill>
            </a:endParaRPr>
          </a:p>
          <a:p>
            <a:r>
              <a:rPr lang="en-IN" sz="1100" dirty="0">
                <a:solidFill>
                  <a:schemeClr val="bg1"/>
                </a:solidFill>
              </a:rPr>
              <a:t>Simple and interpretable baseline</a:t>
            </a:r>
          </a:p>
          <a:p>
            <a:r>
              <a:rPr lang="en-IN" sz="1100" dirty="0">
                <a:solidFill>
                  <a:schemeClr val="bg1"/>
                </a:solidFill>
              </a:rPr>
              <a:t>Effective for linearly separable text data</a:t>
            </a:r>
          </a:p>
          <a:p>
            <a:r>
              <a:rPr lang="en-IN" sz="1100" dirty="0">
                <a:solidFill>
                  <a:schemeClr val="bg1"/>
                </a:solidFill>
              </a:rPr>
              <a:t>Outputs probabilistic predictions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AB0B37-1B66-9653-9F72-50AC8838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185" y="1933113"/>
            <a:ext cx="2847961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 Vector Machine (SVM)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 performance with high-dimensional sparse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Effective in binary classification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 decision function for confidence scoring when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predict_proba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not available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AB7C3-4C71-8A03-562D-24BF74725A4F}"/>
              </a:ext>
            </a:extLst>
          </p:cNvPr>
          <p:cNvSpPr txBox="1"/>
          <p:nvPr/>
        </p:nvSpPr>
        <p:spPr>
          <a:xfrm>
            <a:off x="5962185" y="3462521"/>
            <a:ext cx="271718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100" b="1" dirty="0">
                <a:solidFill>
                  <a:schemeClr val="bg1"/>
                </a:solidFill>
              </a:rPr>
              <a:t>BERT (Transformer-based)</a:t>
            </a:r>
            <a:endParaRPr lang="en-IN" sz="1100" dirty="0">
              <a:solidFill>
                <a:schemeClr val="bg1"/>
              </a:solidFill>
            </a:endParaRPr>
          </a:p>
          <a:p>
            <a:r>
              <a:rPr lang="en-IN" sz="1100" dirty="0">
                <a:solidFill>
                  <a:schemeClr val="bg1"/>
                </a:solidFill>
              </a:rPr>
              <a:t>Context-aware word embeddings</a:t>
            </a:r>
          </a:p>
          <a:p>
            <a:r>
              <a:rPr lang="en-IN" sz="1100" dirty="0">
                <a:solidFill>
                  <a:schemeClr val="bg1"/>
                </a:solidFill>
              </a:rPr>
              <a:t>Fine-tuned for sequence classification</a:t>
            </a:r>
          </a:p>
          <a:p>
            <a:r>
              <a:rPr lang="en-IN" sz="1100" dirty="0">
                <a:solidFill>
                  <a:schemeClr val="bg1"/>
                </a:solidFill>
              </a:rPr>
              <a:t>Robust at capturing semantic nuances in tweets</a:t>
            </a:r>
          </a:p>
        </p:txBody>
      </p:sp>
      <p:sp>
        <p:nvSpPr>
          <p:cNvPr id="10" name="Google Shape;3679;p114">
            <a:extLst>
              <a:ext uri="{FF2B5EF4-FFF2-40B4-BE49-F238E27FC236}">
                <a16:creationId xmlns:a16="http://schemas.microsoft.com/office/drawing/2014/main" id="{C76CFB42-F20D-D80B-6CC9-A69EF30B79F1}"/>
              </a:ext>
            </a:extLst>
          </p:cNvPr>
          <p:cNvSpPr/>
          <p:nvPr/>
        </p:nvSpPr>
        <p:spPr>
          <a:xfrm>
            <a:off x="5831404" y="753884"/>
            <a:ext cx="2978742" cy="938718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679;p114">
            <a:extLst>
              <a:ext uri="{FF2B5EF4-FFF2-40B4-BE49-F238E27FC236}">
                <a16:creationId xmlns:a16="http://schemas.microsoft.com/office/drawing/2014/main" id="{58AA4958-25E5-1F0D-615F-0F8E9880062C}"/>
              </a:ext>
            </a:extLst>
          </p:cNvPr>
          <p:cNvSpPr/>
          <p:nvPr/>
        </p:nvSpPr>
        <p:spPr>
          <a:xfrm>
            <a:off x="5835120" y="1885352"/>
            <a:ext cx="2978742" cy="1277273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679;p114">
            <a:extLst>
              <a:ext uri="{FF2B5EF4-FFF2-40B4-BE49-F238E27FC236}">
                <a16:creationId xmlns:a16="http://schemas.microsoft.com/office/drawing/2014/main" id="{23EF7285-1D82-8669-14DC-114140677748}"/>
              </a:ext>
            </a:extLst>
          </p:cNvPr>
          <p:cNvSpPr/>
          <p:nvPr/>
        </p:nvSpPr>
        <p:spPr>
          <a:xfrm>
            <a:off x="5831404" y="3293243"/>
            <a:ext cx="2978742" cy="1277273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679;p114">
            <a:extLst>
              <a:ext uri="{FF2B5EF4-FFF2-40B4-BE49-F238E27FC236}">
                <a16:creationId xmlns:a16="http://schemas.microsoft.com/office/drawing/2014/main" id="{BE3A6046-9B95-8A3F-CC7B-52D7CB1464AD}"/>
              </a:ext>
            </a:extLst>
          </p:cNvPr>
          <p:cNvSpPr/>
          <p:nvPr/>
        </p:nvSpPr>
        <p:spPr>
          <a:xfrm>
            <a:off x="379143" y="642926"/>
            <a:ext cx="5151862" cy="2241059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79;p114">
            <a:extLst>
              <a:ext uri="{FF2B5EF4-FFF2-40B4-BE49-F238E27FC236}">
                <a16:creationId xmlns:a16="http://schemas.microsoft.com/office/drawing/2014/main" id="{2189EF0D-8697-5750-0C06-6FAC9F8E19A4}"/>
              </a:ext>
            </a:extLst>
          </p:cNvPr>
          <p:cNvSpPr/>
          <p:nvPr/>
        </p:nvSpPr>
        <p:spPr>
          <a:xfrm>
            <a:off x="379143" y="3015813"/>
            <a:ext cx="5151862" cy="1554704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001A369-6311-F436-D463-6678F6609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89" y="3239167"/>
            <a:ext cx="477243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Optimization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GridSearchCV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for tuning SVM and Logistic Regression hyperparameters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BERT fine-tuned with learning rate and batch size experiments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Confidence scores displayed to indicate prediction certainty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89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0FB86154-1E18-53EB-196C-DA84220C3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DAA38B0D-6DEF-4405-7CF4-34A7D9A6EAE7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332D2C1E-0D26-7039-4544-534CA8C53B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ROC Comparison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2E81C521-E50A-C8BF-A96A-04F716B4F4D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10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DE4FC021-B3F2-AEBD-54EA-263909A7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8CB056-7D65-0AA6-2EBC-377A345F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61" y="520261"/>
            <a:ext cx="2168698" cy="2205147"/>
          </a:xfrm>
          <a:prstGeom prst="rect">
            <a:avLst/>
          </a:prstGeom>
        </p:spPr>
      </p:pic>
      <p:sp>
        <p:nvSpPr>
          <p:cNvPr id="5" name="Google Shape;724;p67">
            <a:extLst>
              <a:ext uri="{FF2B5EF4-FFF2-40B4-BE49-F238E27FC236}">
                <a16:creationId xmlns:a16="http://schemas.microsoft.com/office/drawing/2014/main" id="{F286AA6F-98FD-AB0C-A89D-59BD4E839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67426" y="760934"/>
            <a:ext cx="4005834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en-US" sz="1100" dirty="0"/>
              <a:t>High Model Performance</a:t>
            </a:r>
            <a:r>
              <a:rPr lang="en-US" sz="1100" b="0" dirty="0"/>
              <a:t>: The Area Under the Curve (AUC) is 0.9286, which indicates that the model has excellent discriminatory ability between the positive and negative classes.</a:t>
            </a:r>
            <a:br>
              <a:rPr lang="en-US" sz="1100" b="0" dirty="0"/>
            </a:br>
            <a:br>
              <a:rPr lang="en-US" sz="1100" b="0" dirty="0"/>
            </a:br>
            <a:r>
              <a:rPr lang="en-US" sz="1100" dirty="0"/>
              <a:t>Low False Positive Rate</a:t>
            </a:r>
            <a:r>
              <a:rPr lang="en-US" sz="1100" b="0" dirty="0"/>
              <a:t>: The ROC curve rises sharply towards the top-left corner, suggesting the model achieves a high true positive rate while maintaining a low false positive 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A1C40-2AB5-92DD-1985-313386E2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61" y="2824846"/>
            <a:ext cx="2172273" cy="2205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959FF-F92E-FD52-0CA2-BD612887DB9C}"/>
              </a:ext>
            </a:extLst>
          </p:cNvPr>
          <p:cNvSpPr txBox="1"/>
          <p:nvPr/>
        </p:nvSpPr>
        <p:spPr>
          <a:xfrm>
            <a:off x="4167426" y="3003396"/>
            <a:ext cx="457571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100" b="1" dirty="0">
                <a:solidFill>
                  <a:schemeClr val="bg1"/>
                </a:solidFill>
              </a:rPr>
              <a:t>Moderate Model Performance:</a:t>
            </a:r>
          </a:p>
          <a:p>
            <a:pPr>
              <a:buNone/>
            </a:pPr>
            <a:r>
              <a:rPr lang="en-IN" sz="1100" dirty="0">
                <a:solidFill>
                  <a:schemeClr val="bg1"/>
                </a:solidFill>
              </a:rPr>
              <a:t>The Area Under the Curve (AUC) is </a:t>
            </a:r>
            <a:r>
              <a:rPr lang="en-IN" sz="1100" b="1" dirty="0">
                <a:solidFill>
                  <a:schemeClr val="bg1"/>
                </a:solidFill>
              </a:rPr>
              <a:t>0.85</a:t>
            </a:r>
            <a:r>
              <a:rPr lang="en-IN" sz="1100" dirty="0">
                <a:solidFill>
                  <a:schemeClr val="bg1"/>
                </a:solidFill>
              </a:rPr>
              <a:t>, indicating that the model has a reasonable ability to distinguish between positive and negative classes, but falls short compared to deeper models like BERT.</a:t>
            </a:r>
          </a:p>
          <a:p>
            <a:pPr>
              <a:buNone/>
            </a:pPr>
            <a:endParaRPr lang="en-IN" sz="11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1100" b="1" dirty="0">
                <a:solidFill>
                  <a:schemeClr val="bg1"/>
                </a:solidFill>
              </a:rPr>
              <a:t>Higher False Positive Rate:</a:t>
            </a:r>
          </a:p>
          <a:p>
            <a:r>
              <a:rPr lang="en-IN" sz="1100" dirty="0">
                <a:solidFill>
                  <a:schemeClr val="bg1"/>
                </a:solidFill>
              </a:rPr>
              <a:t>The ROC curve shows a slower rise, suggesting the model is more prone to false positives and may miss subtle sentiment cues present in more complex text.</a:t>
            </a:r>
          </a:p>
        </p:txBody>
      </p:sp>
    </p:spTree>
    <p:extLst>
      <p:ext uri="{BB962C8B-B14F-4D97-AF65-F5344CB8AC3E}">
        <p14:creationId xmlns:p14="http://schemas.microsoft.com/office/powerpoint/2010/main" val="355184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B4685ED4-5789-E44F-164F-A846DE76F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E12801C8-F829-ADD7-845F-B1A4B0C3B565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D9D12E08-ACE3-D6A4-D6BC-9EEF7438CB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Cofusion</a:t>
            </a:r>
            <a:r>
              <a:rPr lang="en-US" dirty="0"/>
              <a:t> Matrix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C1342568-EBD6-84A6-1F76-08C4C33EC3F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610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CFB96424-9E6C-564A-37D5-FF491D98B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4;p67">
            <a:extLst>
              <a:ext uri="{FF2B5EF4-FFF2-40B4-BE49-F238E27FC236}">
                <a16:creationId xmlns:a16="http://schemas.microsoft.com/office/drawing/2014/main" id="{CD78A868-B802-D556-4A33-1B8968D34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6979" y="1709850"/>
            <a:ext cx="4005834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en-US" sz="1100" dirty="0"/>
              <a:t>High Overall Accuracy</a:t>
            </a:r>
            <a:r>
              <a:rPr lang="en-US" sz="1100" b="0" dirty="0"/>
              <a:t>: The model correctly classified 86.2% of the "Loss" cases and 83.8% of the "Win" cases, showing strong performance in both classes.</a:t>
            </a:r>
            <a:br>
              <a:rPr lang="en-US" sz="1100" b="0" dirty="0"/>
            </a:br>
            <a:br>
              <a:rPr lang="en-US" sz="1100" b="0" dirty="0"/>
            </a:br>
            <a:r>
              <a:rPr lang="en-US" sz="1100" dirty="0"/>
              <a:t>Balanced Performance with Low Misclassification</a:t>
            </a:r>
            <a:r>
              <a:rPr lang="en-US" sz="1100" b="0" dirty="0"/>
              <a:t>: The misclassification rates are relatively low — only 13.8% false positives and 16.2% false negatives — indicating good balance and minimal bias toward either class.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01398-B6F3-8DB7-65D5-AF49AAA4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" y="935566"/>
            <a:ext cx="3785234" cy="32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1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94B9BBE4-393B-44D5-4271-C81A327D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B24C36A6-8ADD-6191-2BB2-120E31CC9962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C244195A-6E14-413D-F215-43124833A7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Performance Comparison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082DC1E3-F53A-E8AB-5637-9EB59939EBE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7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C7958E77-8B51-70F7-3449-8A979812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FB0FCF-9EE7-A780-1C1E-96F712BFA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44" y="634999"/>
            <a:ext cx="3937938" cy="4135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D4BD4-D5B4-D093-98AB-2FF501667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23" y="634998"/>
            <a:ext cx="4094783" cy="41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2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188760" y="1349348"/>
            <a:ext cx="5176645" cy="24358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Understanding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Formulation</a:t>
            </a:r>
            <a:endParaRPr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7941BECE-C615-9CBF-A8DD-D6EBA880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29787-4AE3-C4DD-B803-EE9154EE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30" y="326576"/>
            <a:ext cx="4478340" cy="44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7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D554DCE9-4325-F8A5-DBB9-70BB2B60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05FCCF03-0488-5264-010A-3B5692E6C855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2247BB21-1B56-EFE3-3DA2-8B31626F6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Insights &amp; Conclusion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940B07BE-2C1B-127C-CC3C-18E68EB852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282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FD4C86E5-35B1-3C4B-2DAA-9F09BF3DF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79;p114">
            <a:extLst>
              <a:ext uri="{FF2B5EF4-FFF2-40B4-BE49-F238E27FC236}">
                <a16:creationId xmlns:a16="http://schemas.microsoft.com/office/drawing/2014/main" id="{0108BF89-2CA3-86C6-C029-90CF05734C31}"/>
              </a:ext>
            </a:extLst>
          </p:cNvPr>
          <p:cNvSpPr/>
          <p:nvPr/>
        </p:nvSpPr>
        <p:spPr>
          <a:xfrm>
            <a:off x="1701280" y="992043"/>
            <a:ext cx="7111645" cy="127847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682;p114">
            <a:extLst>
              <a:ext uri="{FF2B5EF4-FFF2-40B4-BE49-F238E27FC236}">
                <a16:creationId xmlns:a16="http://schemas.microsoft.com/office/drawing/2014/main" id="{4BA95ECC-AD97-24AC-11F4-9BEDBDC5E49E}"/>
              </a:ext>
            </a:extLst>
          </p:cNvPr>
          <p:cNvSpPr txBox="1">
            <a:spLocks/>
          </p:cNvSpPr>
          <p:nvPr/>
        </p:nvSpPr>
        <p:spPr>
          <a:xfrm>
            <a:off x="1778125" y="1126420"/>
            <a:ext cx="7127933" cy="1014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</a:rPr>
              <a:t>Logistic Regression</a:t>
            </a:r>
            <a:r>
              <a:rPr lang="en-US" sz="1100" dirty="0">
                <a:solidFill>
                  <a:schemeClr val="bg1"/>
                </a:solidFill>
              </a:rPr>
              <a:t>: Macro F1-score = </a:t>
            </a:r>
            <a:r>
              <a:rPr lang="en-US" sz="1100" b="1" dirty="0">
                <a:solidFill>
                  <a:schemeClr val="bg1"/>
                </a:solidFill>
              </a:rPr>
              <a:t>0.77</a:t>
            </a:r>
            <a:r>
              <a:rPr lang="en-US" sz="1100" dirty="0">
                <a:solidFill>
                  <a:schemeClr val="bg1"/>
                </a:solidFill>
              </a:rPr>
              <a:t>, showing a solid baseline with balanced performance.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SVM (GridSearchCV)</a:t>
            </a:r>
            <a:r>
              <a:rPr lang="en-US" sz="1100" dirty="0">
                <a:solidFill>
                  <a:schemeClr val="bg1"/>
                </a:solidFill>
              </a:rPr>
              <a:t>: Improved slightly with a macro F1-score = </a:t>
            </a:r>
            <a:r>
              <a:rPr lang="en-US" sz="1100" b="1" dirty="0">
                <a:solidFill>
                  <a:schemeClr val="bg1"/>
                </a:solidFill>
              </a:rPr>
              <a:t>0.78</a:t>
            </a:r>
            <a:r>
              <a:rPr lang="en-US" sz="1100" dirty="0">
                <a:solidFill>
                  <a:schemeClr val="bg1"/>
                </a:solidFill>
              </a:rPr>
              <a:t>, indicating that tuning helped enhance performance.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BERT (Fine-tuned)</a:t>
            </a:r>
            <a:r>
              <a:rPr lang="en-US" sz="1100" dirty="0">
                <a:solidFill>
                  <a:schemeClr val="bg1"/>
                </a:solidFill>
              </a:rPr>
              <a:t>: Outperformed both traditional models with a macro F1-score = </a:t>
            </a:r>
            <a:r>
              <a:rPr lang="en-US" sz="1100" b="1" dirty="0">
                <a:solidFill>
                  <a:schemeClr val="bg1"/>
                </a:solidFill>
              </a:rPr>
              <a:t>0.85</a:t>
            </a:r>
            <a:r>
              <a:rPr lang="en-US" sz="1100" dirty="0">
                <a:solidFill>
                  <a:schemeClr val="bg1"/>
                </a:solidFill>
              </a:rPr>
              <a:t>, highlighting its superior ability to understand language context and semantics.</a:t>
            </a:r>
          </a:p>
        </p:txBody>
      </p:sp>
      <p:grpSp>
        <p:nvGrpSpPr>
          <p:cNvPr id="12" name="Google Shape;3686;p114">
            <a:extLst>
              <a:ext uri="{FF2B5EF4-FFF2-40B4-BE49-F238E27FC236}">
                <a16:creationId xmlns:a16="http://schemas.microsoft.com/office/drawing/2014/main" id="{98D4C42E-F60B-87E3-CC0C-8113EF88FE5B}"/>
              </a:ext>
            </a:extLst>
          </p:cNvPr>
          <p:cNvGrpSpPr/>
          <p:nvPr/>
        </p:nvGrpSpPr>
        <p:grpSpPr>
          <a:xfrm>
            <a:off x="193474" y="1211746"/>
            <a:ext cx="1303369" cy="706585"/>
            <a:chOff x="713100" y="1597775"/>
            <a:chExt cx="5712625" cy="3217500"/>
          </a:xfrm>
        </p:grpSpPr>
        <p:sp>
          <p:nvSpPr>
            <p:cNvPr id="13" name="Google Shape;3687;p114">
              <a:extLst>
                <a:ext uri="{FF2B5EF4-FFF2-40B4-BE49-F238E27FC236}">
                  <a16:creationId xmlns:a16="http://schemas.microsoft.com/office/drawing/2014/main" id="{9A432CB5-043D-3CB9-B88F-DF42204DDB23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88;p114">
              <a:extLst>
                <a:ext uri="{FF2B5EF4-FFF2-40B4-BE49-F238E27FC236}">
                  <a16:creationId xmlns:a16="http://schemas.microsoft.com/office/drawing/2014/main" id="{3A65E4C7-B606-41AC-CCB7-97708CF0A4DA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689;p114">
            <a:extLst>
              <a:ext uri="{FF2B5EF4-FFF2-40B4-BE49-F238E27FC236}">
                <a16:creationId xmlns:a16="http://schemas.microsoft.com/office/drawing/2014/main" id="{4CA619E4-D055-CEBA-0126-8E4D91FF8F64}"/>
              </a:ext>
            </a:extLst>
          </p:cNvPr>
          <p:cNvSpPr txBox="1">
            <a:spLocks/>
          </p:cNvSpPr>
          <p:nvPr/>
        </p:nvSpPr>
        <p:spPr>
          <a:xfrm>
            <a:off x="277785" y="1285740"/>
            <a:ext cx="117961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</a:rPr>
              <a:t>Model Performance Comparison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6" name="Google Shape;3690;p114">
            <a:extLst>
              <a:ext uri="{FF2B5EF4-FFF2-40B4-BE49-F238E27FC236}">
                <a16:creationId xmlns:a16="http://schemas.microsoft.com/office/drawing/2014/main" id="{E287D98B-1371-F7B5-83AB-A522B6A657DE}"/>
              </a:ext>
            </a:extLst>
          </p:cNvPr>
          <p:cNvGrpSpPr/>
          <p:nvPr/>
        </p:nvGrpSpPr>
        <p:grpSpPr>
          <a:xfrm rot="10800000">
            <a:off x="-11" y="539387"/>
            <a:ext cx="2046769" cy="381707"/>
            <a:chOff x="1298650" y="3255600"/>
            <a:chExt cx="3427850" cy="639375"/>
          </a:xfrm>
        </p:grpSpPr>
        <p:sp>
          <p:nvSpPr>
            <p:cNvPr id="17" name="Google Shape;3691;p114">
              <a:extLst>
                <a:ext uri="{FF2B5EF4-FFF2-40B4-BE49-F238E27FC236}">
                  <a16:creationId xmlns:a16="http://schemas.microsoft.com/office/drawing/2014/main" id="{27C0C9D4-C667-2141-72CD-DE268824E9FC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92;p114">
              <a:extLst>
                <a:ext uri="{FF2B5EF4-FFF2-40B4-BE49-F238E27FC236}">
                  <a16:creationId xmlns:a16="http://schemas.microsoft.com/office/drawing/2014/main" id="{014A2F4B-EA7E-106B-31A9-BF267789B451}"/>
                </a:ext>
              </a:extLst>
            </p:cNvPr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693;p114">
            <a:extLst>
              <a:ext uri="{FF2B5EF4-FFF2-40B4-BE49-F238E27FC236}">
                <a16:creationId xmlns:a16="http://schemas.microsoft.com/office/drawing/2014/main" id="{0AD31513-FDB5-4FA6-FE3D-C1C0BBE35DD0}"/>
              </a:ext>
            </a:extLst>
          </p:cNvPr>
          <p:cNvGrpSpPr/>
          <p:nvPr/>
        </p:nvGrpSpPr>
        <p:grpSpPr>
          <a:xfrm>
            <a:off x="7097239" y="539387"/>
            <a:ext cx="2046769" cy="381707"/>
            <a:chOff x="1298650" y="3255600"/>
            <a:chExt cx="3427850" cy="639375"/>
          </a:xfrm>
        </p:grpSpPr>
        <p:sp>
          <p:nvSpPr>
            <p:cNvPr id="20" name="Google Shape;3694;p114">
              <a:extLst>
                <a:ext uri="{FF2B5EF4-FFF2-40B4-BE49-F238E27FC236}">
                  <a16:creationId xmlns:a16="http://schemas.microsoft.com/office/drawing/2014/main" id="{C6459815-A147-FCB1-1264-C46F2BF35887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95;p114">
              <a:extLst>
                <a:ext uri="{FF2B5EF4-FFF2-40B4-BE49-F238E27FC236}">
                  <a16:creationId xmlns:a16="http://schemas.microsoft.com/office/drawing/2014/main" id="{D95B2E99-51A1-2D76-074A-4CB7DE43A6AF}"/>
                </a:ext>
              </a:extLst>
            </p:cNvPr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679;p114">
            <a:extLst>
              <a:ext uri="{FF2B5EF4-FFF2-40B4-BE49-F238E27FC236}">
                <a16:creationId xmlns:a16="http://schemas.microsoft.com/office/drawing/2014/main" id="{FBCF48EA-3604-89A2-60A4-507D03C0357F}"/>
              </a:ext>
            </a:extLst>
          </p:cNvPr>
          <p:cNvSpPr/>
          <p:nvPr/>
        </p:nvSpPr>
        <p:spPr>
          <a:xfrm>
            <a:off x="1629398" y="3828380"/>
            <a:ext cx="7174937" cy="74991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82;p114">
            <a:extLst>
              <a:ext uri="{FF2B5EF4-FFF2-40B4-BE49-F238E27FC236}">
                <a16:creationId xmlns:a16="http://schemas.microsoft.com/office/drawing/2014/main" id="{41602DEC-1BAF-96A3-BC41-D7570516F81F}"/>
              </a:ext>
            </a:extLst>
          </p:cNvPr>
          <p:cNvSpPr txBox="1">
            <a:spLocks/>
          </p:cNvSpPr>
          <p:nvPr/>
        </p:nvSpPr>
        <p:spPr>
          <a:xfrm>
            <a:off x="1786590" y="3939910"/>
            <a:ext cx="6907055" cy="519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The dataset is large and well-balanced (~150k+ samples/class), which ensures a fair evaluation and reflects that improvements are not due to data skew.</a:t>
            </a:r>
          </a:p>
        </p:txBody>
      </p:sp>
      <p:grpSp>
        <p:nvGrpSpPr>
          <p:cNvPr id="22" name="Google Shape;3686;p114">
            <a:extLst>
              <a:ext uri="{FF2B5EF4-FFF2-40B4-BE49-F238E27FC236}">
                <a16:creationId xmlns:a16="http://schemas.microsoft.com/office/drawing/2014/main" id="{427DE33F-F9D2-0F8D-85AA-7864BDC9C9C6}"/>
              </a:ext>
            </a:extLst>
          </p:cNvPr>
          <p:cNvGrpSpPr/>
          <p:nvPr/>
        </p:nvGrpSpPr>
        <p:grpSpPr>
          <a:xfrm>
            <a:off x="613227" y="2612814"/>
            <a:ext cx="1233985" cy="706585"/>
            <a:chOff x="713100" y="1597775"/>
            <a:chExt cx="5712625" cy="3217500"/>
          </a:xfrm>
        </p:grpSpPr>
        <p:sp>
          <p:nvSpPr>
            <p:cNvPr id="23" name="Google Shape;3687;p114">
              <a:extLst>
                <a:ext uri="{FF2B5EF4-FFF2-40B4-BE49-F238E27FC236}">
                  <a16:creationId xmlns:a16="http://schemas.microsoft.com/office/drawing/2014/main" id="{E0D9858F-D1F5-6DAA-B385-A1BFB3E6AD7D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88;p114">
              <a:extLst>
                <a:ext uri="{FF2B5EF4-FFF2-40B4-BE49-F238E27FC236}">
                  <a16:creationId xmlns:a16="http://schemas.microsoft.com/office/drawing/2014/main" id="{5B1F56B7-FAB3-E8B4-927B-DB11B508AA9A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689;p114">
            <a:extLst>
              <a:ext uri="{FF2B5EF4-FFF2-40B4-BE49-F238E27FC236}">
                <a16:creationId xmlns:a16="http://schemas.microsoft.com/office/drawing/2014/main" id="{5AE4B104-CD5E-AA31-8FE0-56BEA7130BFB}"/>
              </a:ext>
            </a:extLst>
          </p:cNvPr>
          <p:cNvSpPr txBox="1">
            <a:spLocks/>
          </p:cNvSpPr>
          <p:nvPr/>
        </p:nvSpPr>
        <p:spPr>
          <a:xfrm>
            <a:off x="317226" y="3887607"/>
            <a:ext cx="117961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</a:rPr>
              <a:t>Support Consistency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8" name="Google Shape;3688;p114">
            <a:extLst>
              <a:ext uri="{FF2B5EF4-FFF2-40B4-BE49-F238E27FC236}">
                <a16:creationId xmlns:a16="http://schemas.microsoft.com/office/drawing/2014/main" id="{A428D900-EDD3-5351-CD50-3FFD276FB48A}"/>
              </a:ext>
            </a:extLst>
          </p:cNvPr>
          <p:cNvSpPr/>
          <p:nvPr/>
        </p:nvSpPr>
        <p:spPr>
          <a:xfrm>
            <a:off x="239090" y="3836587"/>
            <a:ext cx="1204041" cy="67614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689;p114">
            <a:extLst>
              <a:ext uri="{FF2B5EF4-FFF2-40B4-BE49-F238E27FC236}">
                <a16:creationId xmlns:a16="http://schemas.microsoft.com/office/drawing/2014/main" id="{0FFB5180-A3E2-F7EA-8148-F8DBE02589E4}"/>
              </a:ext>
            </a:extLst>
          </p:cNvPr>
          <p:cNvSpPr txBox="1">
            <a:spLocks/>
          </p:cNvSpPr>
          <p:nvPr/>
        </p:nvSpPr>
        <p:spPr>
          <a:xfrm>
            <a:off x="756931" y="2699187"/>
            <a:ext cx="117961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</a:rPr>
              <a:t>Class Wise Behavior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0" name="Google Shape;3679;p114">
            <a:extLst>
              <a:ext uri="{FF2B5EF4-FFF2-40B4-BE49-F238E27FC236}">
                <a16:creationId xmlns:a16="http://schemas.microsoft.com/office/drawing/2014/main" id="{69A4E21C-055B-EE0F-5E3F-D2D4B7739C48}"/>
              </a:ext>
            </a:extLst>
          </p:cNvPr>
          <p:cNvSpPr/>
          <p:nvPr/>
        </p:nvSpPr>
        <p:spPr>
          <a:xfrm>
            <a:off x="2154395" y="2523174"/>
            <a:ext cx="6658530" cy="1004459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682;p114">
            <a:extLst>
              <a:ext uri="{FF2B5EF4-FFF2-40B4-BE49-F238E27FC236}">
                <a16:creationId xmlns:a16="http://schemas.microsoft.com/office/drawing/2014/main" id="{7D5A6516-C677-E200-BFC3-651E57D77D85}"/>
              </a:ext>
            </a:extLst>
          </p:cNvPr>
          <p:cNvSpPr txBox="1">
            <a:spLocks/>
          </p:cNvSpPr>
          <p:nvPr/>
        </p:nvSpPr>
        <p:spPr>
          <a:xfrm>
            <a:off x="2192866" y="2675106"/>
            <a:ext cx="6587986" cy="672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All models maintain </a:t>
            </a:r>
            <a:r>
              <a:rPr lang="en-US" sz="1100" b="1" dirty="0">
                <a:solidFill>
                  <a:schemeClr val="bg1"/>
                </a:solidFill>
              </a:rPr>
              <a:t>balanced precision and recall</a:t>
            </a:r>
            <a:r>
              <a:rPr lang="en-US" sz="1100" dirty="0">
                <a:solidFill>
                  <a:schemeClr val="bg1"/>
                </a:solidFill>
              </a:rPr>
              <a:t> across both classes (Negative and Positive), but BERT has the </a:t>
            </a:r>
            <a:r>
              <a:rPr lang="en-US" sz="1100" b="1" dirty="0">
                <a:solidFill>
                  <a:schemeClr val="bg1"/>
                </a:solidFill>
              </a:rPr>
              <a:t>highest recall</a:t>
            </a:r>
            <a:r>
              <a:rPr lang="en-US" sz="1100" dirty="0">
                <a:solidFill>
                  <a:schemeClr val="bg1"/>
                </a:solidFill>
              </a:rPr>
              <a:t> for both (0.86 for Negative and 0.84 for Positive), meaning it’s best at capturing all relevant samples.</a:t>
            </a:r>
          </a:p>
        </p:txBody>
      </p:sp>
    </p:spTree>
    <p:extLst>
      <p:ext uri="{BB962C8B-B14F-4D97-AF65-F5344CB8AC3E}">
        <p14:creationId xmlns:p14="http://schemas.microsoft.com/office/powerpoint/2010/main" val="321944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D994A3E5-CD56-F9BF-9D57-863B7D88E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79;p114">
            <a:extLst>
              <a:ext uri="{FF2B5EF4-FFF2-40B4-BE49-F238E27FC236}">
                <a16:creationId xmlns:a16="http://schemas.microsoft.com/office/drawing/2014/main" id="{E386A54A-C037-7046-00E5-A6ECBA46EDC6}"/>
              </a:ext>
            </a:extLst>
          </p:cNvPr>
          <p:cNvSpPr/>
          <p:nvPr/>
        </p:nvSpPr>
        <p:spPr>
          <a:xfrm>
            <a:off x="1126654" y="1542380"/>
            <a:ext cx="7174937" cy="216602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82;p114">
            <a:extLst>
              <a:ext uri="{FF2B5EF4-FFF2-40B4-BE49-F238E27FC236}">
                <a16:creationId xmlns:a16="http://schemas.microsoft.com/office/drawing/2014/main" id="{3DBD2411-6B2C-28C1-D3E3-843B88BA228A}"/>
              </a:ext>
            </a:extLst>
          </p:cNvPr>
          <p:cNvSpPr txBox="1">
            <a:spLocks/>
          </p:cNvSpPr>
          <p:nvPr/>
        </p:nvSpPr>
        <p:spPr>
          <a:xfrm>
            <a:off x="1283846" y="1653910"/>
            <a:ext cx="6907055" cy="1797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</a:rPr>
              <a:t>BERT clearly outperforms</a:t>
            </a:r>
            <a:r>
              <a:rPr lang="en-US" sz="1100" dirty="0">
                <a:solidFill>
                  <a:schemeClr val="bg1"/>
                </a:solidFill>
              </a:rPr>
              <a:t> both Logistic Regression and SVM in terms of precision, recall, and F1-score, making it the most suitable model for this classification task.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While traditional models are faster to train and simpler to deploy, </a:t>
            </a:r>
            <a:r>
              <a:rPr lang="en-US" sz="1100" b="1" dirty="0">
                <a:solidFill>
                  <a:schemeClr val="bg1"/>
                </a:solidFill>
              </a:rPr>
              <a:t>deep learning models like BERT provide significant gains in accuracy</a:t>
            </a:r>
            <a:r>
              <a:rPr lang="en-US" sz="1100" dirty="0">
                <a:solidFill>
                  <a:schemeClr val="bg1"/>
                </a:solidFill>
              </a:rPr>
              <a:t> and are ideal when computational resources allow.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For production deployment, </a:t>
            </a:r>
            <a:r>
              <a:rPr lang="en-US" sz="1100" b="1" dirty="0">
                <a:solidFill>
                  <a:schemeClr val="bg1"/>
                </a:solidFill>
              </a:rPr>
              <a:t>Logistic Regression may still be viable for low-latency or resource-constrained environments</a:t>
            </a:r>
            <a:r>
              <a:rPr lang="en-US" sz="1100" dirty="0">
                <a:solidFill>
                  <a:schemeClr val="bg1"/>
                </a:solidFill>
              </a:rPr>
              <a:t>, but </a:t>
            </a:r>
            <a:r>
              <a:rPr lang="en-US" sz="1100" b="1" dirty="0">
                <a:solidFill>
                  <a:schemeClr val="bg1"/>
                </a:solidFill>
              </a:rPr>
              <a:t>BERT is recommended when prediction quality is critical.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Google Shape;3689;p114">
            <a:extLst>
              <a:ext uri="{FF2B5EF4-FFF2-40B4-BE49-F238E27FC236}">
                <a16:creationId xmlns:a16="http://schemas.microsoft.com/office/drawing/2014/main" id="{5DCD0EC8-8D4B-48B7-F539-4B26CC375E3D}"/>
              </a:ext>
            </a:extLst>
          </p:cNvPr>
          <p:cNvSpPr txBox="1">
            <a:spLocks/>
          </p:cNvSpPr>
          <p:nvPr/>
        </p:nvSpPr>
        <p:spPr>
          <a:xfrm>
            <a:off x="4124315" y="639428"/>
            <a:ext cx="117961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</a:rPr>
              <a:t>Conclusion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" name="Google Shape;3688;p114">
            <a:extLst>
              <a:ext uri="{FF2B5EF4-FFF2-40B4-BE49-F238E27FC236}">
                <a16:creationId xmlns:a16="http://schemas.microsoft.com/office/drawing/2014/main" id="{F40CB543-52EF-D595-4931-F1DF95730572}"/>
              </a:ext>
            </a:extLst>
          </p:cNvPr>
          <p:cNvSpPr/>
          <p:nvPr/>
        </p:nvSpPr>
        <p:spPr>
          <a:xfrm>
            <a:off x="3969979" y="565205"/>
            <a:ext cx="1204041" cy="67614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451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2394DF32-477A-CA00-8BB9-413A52EE4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7FAB317C-CC34-DAAB-0377-A0717E7266CB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F38F68B1-0700-A471-F0E1-8879557E1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72AF17FE-2BB6-D21C-F0D8-D34F2ACC7F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497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93616A30-F152-23C6-A611-886DA9FC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B6C9C-9933-19FD-A56B-A8DBB2E4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4" y="458642"/>
            <a:ext cx="4267201" cy="26152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554B3C-B022-309C-95C4-EAD0035D9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068" y="984480"/>
            <a:ext cx="4783665" cy="26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77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28E84B59-F869-300A-6CEA-4B61B6F9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C7E93600-D910-1F70-E2BD-2C29A7C5A48F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0ED029CA-743E-EF98-D8F5-17A4AD793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EF173F37-4586-D2B1-790B-DB154AE64BF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251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695AE343-14FE-A33D-E430-353DAF88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0688CE-507C-E39D-7878-B1ABED703C5B}"/>
              </a:ext>
            </a:extLst>
          </p:cNvPr>
          <p:cNvSpPr txBox="1"/>
          <p:nvPr/>
        </p:nvSpPr>
        <p:spPr>
          <a:xfrm>
            <a:off x="1419921" y="694313"/>
            <a:ext cx="582837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 tweet sentiment as Positive or Negative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traditional ML and deep learning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an interactive and user-friendly prediction tool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Accomplishments</a:t>
            </a:r>
          </a:p>
          <a:p>
            <a:pPr>
              <a:buNone/>
            </a:pP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Pre-processed tweets: cleaned text, removed stop words, tokenized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TF-IDF vectorization for classical models</a:t>
            </a:r>
          </a:p>
          <a:p>
            <a:pPr>
              <a:buNone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Logistic Regression, SVM, and fine-tuned 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model confidence scoring and fallback logic</a:t>
            </a:r>
          </a:p>
          <a:p>
            <a:pPr>
              <a:buNone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Streamlit-based Web Interface with theme toggle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model switching and sentiment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04082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38A6539E-270F-8DC2-E79F-67136F573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A4AD125B-ADB4-B398-A748-27F9F9BD9A4F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49D9E90D-C437-F82D-E24A-F5297720F3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Works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0CD1C934-CB3F-54EE-F198-43B4C894C1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939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0273F9FF-5B9F-28D6-32B8-6E1225A18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79;p114">
            <a:extLst>
              <a:ext uri="{FF2B5EF4-FFF2-40B4-BE49-F238E27FC236}">
                <a16:creationId xmlns:a16="http://schemas.microsoft.com/office/drawing/2014/main" id="{29FE1E91-4335-F8F7-37C2-59C2D280413A}"/>
              </a:ext>
            </a:extLst>
          </p:cNvPr>
          <p:cNvSpPr/>
          <p:nvPr/>
        </p:nvSpPr>
        <p:spPr>
          <a:xfrm>
            <a:off x="2125133" y="627975"/>
            <a:ext cx="6687792" cy="59969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bg1"/>
              </a:solidFill>
            </a:endParaRPr>
          </a:p>
        </p:txBody>
      </p:sp>
      <p:sp>
        <p:nvSpPr>
          <p:cNvPr id="7" name="Google Shape;3682;p114">
            <a:extLst>
              <a:ext uri="{FF2B5EF4-FFF2-40B4-BE49-F238E27FC236}">
                <a16:creationId xmlns:a16="http://schemas.microsoft.com/office/drawing/2014/main" id="{DF9ACB52-120B-40CD-2662-D24D82B9B1EE}"/>
              </a:ext>
            </a:extLst>
          </p:cNvPr>
          <p:cNvSpPr txBox="1">
            <a:spLocks/>
          </p:cNvSpPr>
          <p:nvPr/>
        </p:nvSpPr>
        <p:spPr>
          <a:xfrm>
            <a:off x="2218256" y="676010"/>
            <a:ext cx="6687792" cy="346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Incorporate time-based analysis to identify evolving sentiment trends, seasonal patterns, and event-driven changes.</a:t>
            </a:r>
          </a:p>
        </p:txBody>
      </p:sp>
      <p:grpSp>
        <p:nvGrpSpPr>
          <p:cNvPr id="8" name="Google Shape;3686;p114">
            <a:extLst>
              <a:ext uri="{FF2B5EF4-FFF2-40B4-BE49-F238E27FC236}">
                <a16:creationId xmlns:a16="http://schemas.microsoft.com/office/drawing/2014/main" id="{082DDCA7-740D-2004-9C26-52FF4836B0DC}"/>
              </a:ext>
            </a:extLst>
          </p:cNvPr>
          <p:cNvGrpSpPr/>
          <p:nvPr/>
        </p:nvGrpSpPr>
        <p:grpSpPr>
          <a:xfrm>
            <a:off x="237942" y="627976"/>
            <a:ext cx="1643793" cy="599690"/>
            <a:chOff x="713100" y="1597775"/>
            <a:chExt cx="5712625" cy="3217500"/>
          </a:xfrm>
        </p:grpSpPr>
        <p:sp>
          <p:nvSpPr>
            <p:cNvPr id="9" name="Google Shape;3687;p114">
              <a:extLst>
                <a:ext uri="{FF2B5EF4-FFF2-40B4-BE49-F238E27FC236}">
                  <a16:creationId xmlns:a16="http://schemas.microsoft.com/office/drawing/2014/main" id="{FFCF61AF-1A53-3213-1BE4-8FAC5835595B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10" name="Google Shape;3688;p114">
              <a:extLst>
                <a:ext uri="{FF2B5EF4-FFF2-40B4-BE49-F238E27FC236}">
                  <a16:creationId xmlns:a16="http://schemas.microsoft.com/office/drawing/2014/main" id="{8BCAB68E-E78B-5B80-5DC5-94EED89733BC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</p:grpSp>
      <p:sp>
        <p:nvSpPr>
          <p:cNvPr id="11" name="Google Shape;3689;p114">
            <a:extLst>
              <a:ext uri="{FF2B5EF4-FFF2-40B4-BE49-F238E27FC236}">
                <a16:creationId xmlns:a16="http://schemas.microsoft.com/office/drawing/2014/main" id="{E869E3E2-2B29-B9A2-0A83-8C8A2FB1A0E6}"/>
              </a:ext>
            </a:extLst>
          </p:cNvPr>
          <p:cNvSpPr txBox="1">
            <a:spLocks/>
          </p:cNvSpPr>
          <p:nvPr/>
        </p:nvSpPr>
        <p:spPr>
          <a:xfrm>
            <a:off x="331075" y="676010"/>
            <a:ext cx="145788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Temporal Sentiment Trends</a:t>
            </a:r>
          </a:p>
        </p:txBody>
      </p:sp>
      <p:sp>
        <p:nvSpPr>
          <p:cNvPr id="36" name="Google Shape;3679;p114">
            <a:extLst>
              <a:ext uri="{FF2B5EF4-FFF2-40B4-BE49-F238E27FC236}">
                <a16:creationId xmlns:a16="http://schemas.microsoft.com/office/drawing/2014/main" id="{4E9122DB-CCC8-B241-7CE1-59BD6AC28EFE}"/>
              </a:ext>
            </a:extLst>
          </p:cNvPr>
          <p:cNvSpPr/>
          <p:nvPr/>
        </p:nvSpPr>
        <p:spPr>
          <a:xfrm>
            <a:off x="2125131" y="1356109"/>
            <a:ext cx="6687792" cy="59969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bg1"/>
              </a:solidFill>
            </a:endParaRPr>
          </a:p>
        </p:txBody>
      </p:sp>
      <p:sp>
        <p:nvSpPr>
          <p:cNvPr id="37" name="Google Shape;3682;p114">
            <a:extLst>
              <a:ext uri="{FF2B5EF4-FFF2-40B4-BE49-F238E27FC236}">
                <a16:creationId xmlns:a16="http://schemas.microsoft.com/office/drawing/2014/main" id="{B025A069-9093-C05F-145F-8DE9691B8090}"/>
              </a:ext>
            </a:extLst>
          </p:cNvPr>
          <p:cNvSpPr txBox="1">
            <a:spLocks/>
          </p:cNvSpPr>
          <p:nvPr/>
        </p:nvSpPr>
        <p:spPr>
          <a:xfrm>
            <a:off x="2218264" y="1490486"/>
            <a:ext cx="6687792" cy="346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Explore faster and lighter models like </a:t>
            </a:r>
            <a:r>
              <a:rPr lang="en-US" sz="1100" dirty="0" err="1">
                <a:solidFill>
                  <a:schemeClr val="bg1"/>
                </a:solidFill>
              </a:rPr>
              <a:t>DistilBERT</a:t>
            </a:r>
            <a:r>
              <a:rPr lang="en-US" sz="1100" dirty="0">
                <a:solidFill>
                  <a:schemeClr val="bg1"/>
                </a:solidFill>
              </a:rPr>
              <a:t> for better efficiency without compromising performance.</a:t>
            </a:r>
          </a:p>
        </p:txBody>
      </p:sp>
      <p:grpSp>
        <p:nvGrpSpPr>
          <p:cNvPr id="38" name="Google Shape;3686;p114">
            <a:extLst>
              <a:ext uri="{FF2B5EF4-FFF2-40B4-BE49-F238E27FC236}">
                <a16:creationId xmlns:a16="http://schemas.microsoft.com/office/drawing/2014/main" id="{ED09B998-C952-6E9E-D21C-0FEDC1143E27}"/>
              </a:ext>
            </a:extLst>
          </p:cNvPr>
          <p:cNvGrpSpPr/>
          <p:nvPr/>
        </p:nvGrpSpPr>
        <p:grpSpPr>
          <a:xfrm>
            <a:off x="237940" y="1356110"/>
            <a:ext cx="1643793" cy="599690"/>
            <a:chOff x="713100" y="1597775"/>
            <a:chExt cx="5712625" cy="3217500"/>
          </a:xfrm>
        </p:grpSpPr>
        <p:sp>
          <p:nvSpPr>
            <p:cNvPr id="39" name="Google Shape;3687;p114">
              <a:extLst>
                <a:ext uri="{FF2B5EF4-FFF2-40B4-BE49-F238E27FC236}">
                  <a16:creationId xmlns:a16="http://schemas.microsoft.com/office/drawing/2014/main" id="{314A53B3-A4C7-2C15-67FA-B36E8358F303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40" name="Google Shape;3688;p114">
              <a:extLst>
                <a:ext uri="{FF2B5EF4-FFF2-40B4-BE49-F238E27FC236}">
                  <a16:creationId xmlns:a16="http://schemas.microsoft.com/office/drawing/2014/main" id="{A501AB74-2FEC-8A48-D965-181553E3BAA6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</p:grpSp>
      <p:sp>
        <p:nvSpPr>
          <p:cNvPr id="41" name="Google Shape;3689;p114">
            <a:extLst>
              <a:ext uri="{FF2B5EF4-FFF2-40B4-BE49-F238E27FC236}">
                <a16:creationId xmlns:a16="http://schemas.microsoft.com/office/drawing/2014/main" id="{539FE11C-D293-FCF7-D44D-D9140BEDC4C8}"/>
              </a:ext>
            </a:extLst>
          </p:cNvPr>
          <p:cNvSpPr txBox="1">
            <a:spLocks/>
          </p:cNvSpPr>
          <p:nvPr/>
        </p:nvSpPr>
        <p:spPr>
          <a:xfrm>
            <a:off x="331073" y="1404144"/>
            <a:ext cx="145788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Model Optimization</a:t>
            </a:r>
          </a:p>
        </p:txBody>
      </p:sp>
      <p:sp>
        <p:nvSpPr>
          <p:cNvPr id="42" name="Google Shape;3679;p114">
            <a:extLst>
              <a:ext uri="{FF2B5EF4-FFF2-40B4-BE49-F238E27FC236}">
                <a16:creationId xmlns:a16="http://schemas.microsoft.com/office/drawing/2014/main" id="{915F91ED-ECA8-1BDF-4899-6D9ABB90AD7B}"/>
              </a:ext>
            </a:extLst>
          </p:cNvPr>
          <p:cNvSpPr/>
          <p:nvPr/>
        </p:nvSpPr>
        <p:spPr>
          <a:xfrm>
            <a:off x="2125129" y="2084243"/>
            <a:ext cx="6687792" cy="59969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bg1"/>
              </a:solidFill>
            </a:endParaRPr>
          </a:p>
        </p:txBody>
      </p:sp>
      <p:sp>
        <p:nvSpPr>
          <p:cNvPr id="43" name="Google Shape;3682;p114">
            <a:extLst>
              <a:ext uri="{FF2B5EF4-FFF2-40B4-BE49-F238E27FC236}">
                <a16:creationId xmlns:a16="http://schemas.microsoft.com/office/drawing/2014/main" id="{805A9415-23A4-4BDE-AD28-E13C46DC67A2}"/>
              </a:ext>
            </a:extLst>
          </p:cNvPr>
          <p:cNvSpPr txBox="1">
            <a:spLocks/>
          </p:cNvSpPr>
          <p:nvPr/>
        </p:nvSpPr>
        <p:spPr>
          <a:xfrm>
            <a:off x="2218256" y="2151431"/>
            <a:ext cx="6687792" cy="346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Investigate methods to handle sarcastic and ironic expressions which are often misclassified in sentiment analysis.</a:t>
            </a:r>
          </a:p>
        </p:txBody>
      </p:sp>
      <p:grpSp>
        <p:nvGrpSpPr>
          <p:cNvPr id="44" name="Google Shape;3686;p114">
            <a:extLst>
              <a:ext uri="{FF2B5EF4-FFF2-40B4-BE49-F238E27FC236}">
                <a16:creationId xmlns:a16="http://schemas.microsoft.com/office/drawing/2014/main" id="{FF80E669-0932-902C-6A3E-445CC52BB649}"/>
              </a:ext>
            </a:extLst>
          </p:cNvPr>
          <p:cNvGrpSpPr/>
          <p:nvPr/>
        </p:nvGrpSpPr>
        <p:grpSpPr>
          <a:xfrm>
            <a:off x="237938" y="2084244"/>
            <a:ext cx="1643793" cy="599690"/>
            <a:chOff x="713100" y="1597775"/>
            <a:chExt cx="5712625" cy="3217500"/>
          </a:xfrm>
        </p:grpSpPr>
        <p:sp>
          <p:nvSpPr>
            <p:cNvPr id="45" name="Google Shape;3687;p114">
              <a:extLst>
                <a:ext uri="{FF2B5EF4-FFF2-40B4-BE49-F238E27FC236}">
                  <a16:creationId xmlns:a16="http://schemas.microsoft.com/office/drawing/2014/main" id="{EAC7E383-D576-8244-FF64-3FB24B9AF47C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46" name="Google Shape;3688;p114">
              <a:extLst>
                <a:ext uri="{FF2B5EF4-FFF2-40B4-BE49-F238E27FC236}">
                  <a16:creationId xmlns:a16="http://schemas.microsoft.com/office/drawing/2014/main" id="{2FBE3F39-C241-8B06-CD89-41524AB860B3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</p:grpSp>
      <p:sp>
        <p:nvSpPr>
          <p:cNvPr id="47" name="Google Shape;3689;p114">
            <a:extLst>
              <a:ext uri="{FF2B5EF4-FFF2-40B4-BE49-F238E27FC236}">
                <a16:creationId xmlns:a16="http://schemas.microsoft.com/office/drawing/2014/main" id="{96827DD4-0EAD-74EE-5F13-B0B0450845E8}"/>
              </a:ext>
            </a:extLst>
          </p:cNvPr>
          <p:cNvSpPr txBox="1">
            <a:spLocks/>
          </p:cNvSpPr>
          <p:nvPr/>
        </p:nvSpPr>
        <p:spPr>
          <a:xfrm>
            <a:off x="331071" y="2132278"/>
            <a:ext cx="145788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Sarcasm &amp; Irony Detection</a:t>
            </a:r>
          </a:p>
        </p:txBody>
      </p:sp>
      <p:sp>
        <p:nvSpPr>
          <p:cNvPr id="48" name="Google Shape;3679;p114">
            <a:extLst>
              <a:ext uri="{FF2B5EF4-FFF2-40B4-BE49-F238E27FC236}">
                <a16:creationId xmlns:a16="http://schemas.microsoft.com/office/drawing/2014/main" id="{3F0E1403-A49A-5C3B-54CB-AB1EC2F82A29}"/>
              </a:ext>
            </a:extLst>
          </p:cNvPr>
          <p:cNvSpPr/>
          <p:nvPr/>
        </p:nvSpPr>
        <p:spPr>
          <a:xfrm>
            <a:off x="2125127" y="2812377"/>
            <a:ext cx="6687792" cy="59969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bg1"/>
              </a:solidFill>
            </a:endParaRPr>
          </a:p>
        </p:txBody>
      </p:sp>
      <p:sp>
        <p:nvSpPr>
          <p:cNvPr id="49" name="Google Shape;3682;p114">
            <a:extLst>
              <a:ext uri="{FF2B5EF4-FFF2-40B4-BE49-F238E27FC236}">
                <a16:creationId xmlns:a16="http://schemas.microsoft.com/office/drawing/2014/main" id="{EA560CB8-69B0-426D-2AF7-7DB5DB900AFC}"/>
              </a:ext>
            </a:extLst>
          </p:cNvPr>
          <p:cNvSpPr txBox="1">
            <a:spLocks/>
          </p:cNvSpPr>
          <p:nvPr/>
        </p:nvSpPr>
        <p:spPr>
          <a:xfrm>
            <a:off x="2218256" y="2871644"/>
            <a:ext cx="6687792" cy="346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Enhance robustness to noisy inputs (slang, emojis, misspellings, abbreviations) to better handle informal and user-generated content.</a:t>
            </a:r>
          </a:p>
        </p:txBody>
      </p:sp>
      <p:grpSp>
        <p:nvGrpSpPr>
          <p:cNvPr id="50" name="Google Shape;3686;p114">
            <a:extLst>
              <a:ext uri="{FF2B5EF4-FFF2-40B4-BE49-F238E27FC236}">
                <a16:creationId xmlns:a16="http://schemas.microsoft.com/office/drawing/2014/main" id="{264140C8-8EF3-93CC-2AFB-6790E1264C31}"/>
              </a:ext>
            </a:extLst>
          </p:cNvPr>
          <p:cNvGrpSpPr/>
          <p:nvPr/>
        </p:nvGrpSpPr>
        <p:grpSpPr>
          <a:xfrm>
            <a:off x="237936" y="2812378"/>
            <a:ext cx="1643793" cy="599690"/>
            <a:chOff x="713100" y="1597775"/>
            <a:chExt cx="5712625" cy="3217500"/>
          </a:xfrm>
        </p:grpSpPr>
        <p:sp>
          <p:nvSpPr>
            <p:cNvPr id="51" name="Google Shape;3687;p114">
              <a:extLst>
                <a:ext uri="{FF2B5EF4-FFF2-40B4-BE49-F238E27FC236}">
                  <a16:creationId xmlns:a16="http://schemas.microsoft.com/office/drawing/2014/main" id="{01BFC65A-C0D6-D7E9-0521-B8EF13EEDA54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52" name="Google Shape;3688;p114">
              <a:extLst>
                <a:ext uri="{FF2B5EF4-FFF2-40B4-BE49-F238E27FC236}">
                  <a16:creationId xmlns:a16="http://schemas.microsoft.com/office/drawing/2014/main" id="{F9E57073-1CD8-D041-5858-E512E84BB671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</p:grpSp>
      <p:sp>
        <p:nvSpPr>
          <p:cNvPr id="53" name="Google Shape;3689;p114">
            <a:extLst>
              <a:ext uri="{FF2B5EF4-FFF2-40B4-BE49-F238E27FC236}">
                <a16:creationId xmlns:a16="http://schemas.microsoft.com/office/drawing/2014/main" id="{846319F9-E4C6-641F-6766-B4FED737FE1E}"/>
              </a:ext>
            </a:extLst>
          </p:cNvPr>
          <p:cNvSpPr txBox="1">
            <a:spLocks/>
          </p:cNvSpPr>
          <p:nvPr/>
        </p:nvSpPr>
        <p:spPr>
          <a:xfrm>
            <a:off x="331069" y="2860412"/>
            <a:ext cx="145788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Improved Preprocessing</a:t>
            </a:r>
          </a:p>
        </p:txBody>
      </p:sp>
      <p:sp>
        <p:nvSpPr>
          <p:cNvPr id="54" name="Google Shape;3679;p114">
            <a:extLst>
              <a:ext uri="{FF2B5EF4-FFF2-40B4-BE49-F238E27FC236}">
                <a16:creationId xmlns:a16="http://schemas.microsoft.com/office/drawing/2014/main" id="{5CFFE2D7-F144-5ECF-9374-AADA03709A7A}"/>
              </a:ext>
            </a:extLst>
          </p:cNvPr>
          <p:cNvSpPr/>
          <p:nvPr/>
        </p:nvSpPr>
        <p:spPr>
          <a:xfrm>
            <a:off x="2125125" y="3540511"/>
            <a:ext cx="6687792" cy="59969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bg1"/>
              </a:solidFill>
            </a:endParaRPr>
          </a:p>
        </p:txBody>
      </p:sp>
      <p:sp>
        <p:nvSpPr>
          <p:cNvPr id="55" name="Google Shape;3682;p114">
            <a:extLst>
              <a:ext uri="{FF2B5EF4-FFF2-40B4-BE49-F238E27FC236}">
                <a16:creationId xmlns:a16="http://schemas.microsoft.com/office/drawing/2014/main" id="{41C6707B-9AC9-5B33-1F23-F09C1F744BEF}"/>
              </a:ext>
            </a:extLst>
          </p:cNvPr>
          <p:cNvSpPr txBox="1">
            <a:spLocks/>
          </p:cNvSpPr>
          <p:nvPr/>
        </p:nvSpPr>
        <p:spPr>
          <a:xfrm>
            <a:off x="2218256" y="3590397"/>
            <a:ext cx="6687792" cy="346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Fine-tune models for specific domains (e.g., finance, politics, health) to boost accuracy and contextual understanding.</a:t>
            </a:r>
          </a:p>
        </p:txBody>
      </p:sp>
      <p:grpSp>
        <p:nvGrpSpPr>
          <p:cNvPr id="56" name="Google Shape;3686;p114">
            <a:extLst>
              <a:ext uri="{FF2B5EF4-FFF2-40B4-BE49-F238E27FC236}">
                <a16:creationId xmlns:a16="http://schemas.microsoft.com/office/drawing/2014/main" id="{75DE0C9A-065D-179D-8716-A75DBB32A870}"/>
              </a:ext>
            </a:extLst>
          </p:cNvPr>
          <p:cNvGrpSpPr/>
          <p:nvPr/>
        </p:nvGrpSpPr>
        <p:grpSpPr>
          <a:xfrm>
            <a:off x="237934" y="3540512"/>
            <a:ext cx="1643793" cy="599690"/>
            <a:chOff x="713100" y="1597775"/>
            <a:chExt cx="5712625" cy="3217500"/>
          </a:xfrm>
        </p:grpSpPr>
        <p:sp>
          <p:nvSpPr>
            <p:cNvPr id="57" name="Google Shape;3687;p114">
              <a:extLst>
                <a:ext uri="{FF2B5EF4-FFF2-40B4-BE49-F238E27FC236}">
                  <a16:creationId xmlns:a16="http://schemas.microsoft.com/office/drawing/2014/main" id="{5AA82AA6-B0BA-5CB4-8092-B47A68BD4304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58" name="Google Shape;3688;p114">
              <a:extLst>
                <a:ext uri="{FF2B5EF4-FFF2-40B4-BE49-F238E27FC236}">
                  <a16:creationId xmlns:a16="http://schemas.microsoft.com/office/drawing/2014/main" id="{8AF0DCF7-E06F-89F9-E57D-D05CCF443790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</p:grpSp>
      <p:sp>
        <p:nvSpPr>
          <p:cNvPr id="59" name="Google Shape;3689;p114">
            <a:extLst>
              <a:ext uri="{FF2B5EF4-FFF2-40B4-BE49-F238E27FC236}">
                <a16:creationId xmlns:a16="http://schemas.microsoft.com/office/drawing/2014/main" id="{7C2B0A76-FB1A-0740-84D4-0FA06295D519}"/>
              </a:ext>
            </a:extLst>
          </p:cNvPr>
          <p:cNvSpPr txBox="1">
            <a:spLocks/>
          </p:cNvSpPr>
          <p:nvPr/>
        </p:nvSpPr>
        <p:spPr>
          <a:xfrm>
            <a:off x="331067" y="3588546"/>
            <a:ext cx="145788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Domain-Specific Adaptation</a:t>
            </a:r>
          </a:p>
        </p:txBody>
      </p:sp>
      <p:sp>
        <p:nvSpPr>
          <p:cNvPr id="60" name="Google Shape;3679;p114">
            <a:extLst>
              <a:ext uri="{FF2B5EF4-FFF2-40B4-BE49-F238E27FC236}">
                <a16:creationId xmlns:a16="http://schemas.microsoft.com/office/drawing/2014/main" id="{0A975E02-C004-EC45-1B6C-F378535CE7B1}"/>
              </a:ext>
            </a:extLst>
          </p:cNvPr>
          <p:cNvSpPr/>
          <p:nvPr/>
        </p:nvSpPr>
        <p:spPr>
          <a:xfrm>
            <a:off x="2125123" y="4268645"/>
            <a:ext cx="6687792" cy="59969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bg1"/>
              </a:solidFill>
            </a:endParaRPr>
          </a:p>
        </p:txBody>
      </p:sp>
      <p:sp>
        <p:nvSpPr>
          <p:cNvPr id="61" name="Google Shape;3682;p114">
            <a:extLst>
              <a:ext uri="{FF2B5EF4-FFF2-40B4-BE49-F238E27FC236}">
                <a16:creationId xmlns:a16="http://schemas.microsoft.com/office/drawing/2014/main" id="{42E6BEBC-BCA9-75E9-C561-C0D9E86D81E4}"/>
              </a:ext>
            </a:extLst>
          </p:cNvPr>
          <p:cNvSpPr txBox="1">
            <a:spLocks/>
          </p:cNvSpPr>
          <p:nvPr/>
        </p:nvSpPr>
        <p:spPr>
          <a:xfrm>
            <a:off x="2218256" y="4403022"/>
            <a:ext cx="6687792" cy="346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Expand the model to handle tweets in multiple languages to improve accessibility and global relevance.</a:t>
            </a:r>
          </a:p>
        </p:txBody>
      </p:sp>
      <p:grpSp>
        <p:nvGrpSpPr>
          <p:cNvPr id="62" name="Google Shape;3686;p114">
            <a:extLst>
              <a:ext uri="{FF2B5EF4-FFF2-40B4-BE49-F238E27FC236}">
                <a16:creationId xmlns:a16="http://schemas.microsoft.com/office/drawing/2014/main" id="{2F6594A9-22C0-E38B-4161-A88BB8CD852B}"/>
              </a:ext>
            </a:extLst>
          </p:cNvPr>
          <p:cNvGrpSpPr/>
          <p:nvPr/>
        </p:nvGrpSpPr>
        <p:grpSpPr>
          <a:xfrm>
            <a:off x="237932" y="4268646"/>
            <a:ext cx="1643793" cy="599690"/>
            <a:chOff x="713100" y="1597775"/>
            <a:chExt cx="5712625" cy="3217500"/>
          </a:xfrm>
        </p:grpSpPr>
        <p:sp>
          <p:nvSpPr>
            <p:cNvPr id="63" name="Google Shape;3687;p114">
              <a:extLst>
                <a:ext uri="{FF2B5EF4-FFF2-40B4-BE49-F238E27FC236}">
                  <a16:creationId xmlns:a16="http://schemas.microsoft.com/office/drawing/2014/main" id="{6E27E7A0-BDC9-6C79-ECB9-73A00B624A40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  <p:sp>
          <p:nvSpPr>
            <p:cNvPr id="64" name="Google Shape;3688;p114">
              <a:extLst>
                <a:ext uri="{FF2B5EF4-FFF2-40B4-BE49-F238E27FC236}">
                  <a16:creationId xmlns:a16="http://schemas.microsoft.com/office/drawing/2014/main" id="{7098E381-43D2-94AD-90C6-B69340B53070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bg1"/>
                </a:solidFill>
              </a:endParaRPr>
            </a:p>
          </p:txBody>
        </p:sp>
      </p:grpSp>
      <p:sp>
        <p:nvSpPr>
          <p:cNvPr id="65" name="Google Shape;3689;p114">
            <a:extLst>
              <a:ext uri="{FF2B5EF4-FFF2-40B4-BE49-F238E27FC236}">
                <a16:creationId xmlns:a16="http://schemas.microsoft.com/office/drawing/2014/main" id="{D395656B-427B-C132-C440-A9FB21ED6E06}"/>
              </a:ext>
            </a:extLst>
          </p:cNvPr>
          <p:cNvSpPr txBox="1">
            <a:spLocks/>
          </p:cNvSpPr>
          <p:nvPr/>
        </p:nvSpPr>
        <p:spPr>
          <a:xfrm>
            <a:off x="331065" y="4316680"/>
            <a:ext cx="145788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Multilingual Support</a:t>
            </a:r>
          </a:p>
        </p:txBody>
      </p:sp>
    </p:spTree>
    <p:extLst>
      <p:ext uri="{BB962C8B-B14F-4D97-AF65-F5344CB8AC3E}">
        <p14:creationId xmlns:p14="http://schemas.microsoft.com/office/powerpoint/2010/main" val="256890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490EAA4E-CB73-7A18-FC72-88B415DC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3;p127">
            <a:extLst>
              <a:ext uri="{FF2B5EF4-FFF2-40B4-BE49-F238E27FC236}">
                <a16:creationId xmlns:a16="http://schemas.microsoft.com/office/drawing/2014/main" id="{E442AD92-C61F-BE16-F6AB-B98F0948ACBD}"/>
              </a:ext>
            </a:extLst>
          </p:cNvPr>
          <p:cNvSpPr txBox="1">
            <a:spLocks/>
          </p:cNvSpPr>
          <p:nvPr/>
        </p:nvSpPr>
        <p:spPr>
          <a:xfrm>
            <a:off x="1048350" y="337774"/>
            <a:ext cx="7047300" cy="51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</a:p>
        </p:txBody>
      </p:sp>
      <p:sp>
        <p:nvSpPr>
          <p:cNvPr id="3" name="Google Shape;4264;p127">
            <a:extLst>
              <a:ext uri="{FF2B5EF4-FFF2-40B4-BE49-F238E27FC236}">
                <a16:creationId xmlns:a16="http://schemas.microsoft.com/office/drawing/2014/main" id="{8F98E036-8F19-B245-642C-732F9EFBF5EB}"/>
              </a:ext>
            </a:extLst>
          </p:cNvPr>
          <p:cNvSpPr txBox="1">
            <a:spLocks/>
          </p:cNvSpPr>
          <p:nvPr/>
        </p:nvSpPr>
        <p:spPr>
          <a:xfrm>
            <a:off x="1048350" y="968720"/>
            <a:ext cx="7145036" cy="360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Overwhelming volume of unstructured social media data makes it difficult to extract actionable insights, with traditional keyword-based sentiment tools failing to capture nuance, sarcasm, and slang in tweets.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Limited real-time understanding of public sentiment, especially during fast-evolving events (e.g., elections, brand campaigns, crises), restricts organizations from responding proactively and intelligently.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Gap in effective NLP utilization, where many solutions lack contextual awareness and rely on outdated models that struggle with short, noisy text formats like tweets.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This project aims to bridge these gaps using advanced NLP techniques, including BERT-based sentiment classification, to unlock real-time, context-aware insights from Twitter data. The approach enhances the accuracy and relevance of sentiment detection by focusing on both linguistic depth and social context.</a:t>
            </a:r>
            <a:endParaRPr lang="en-US" sz="12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Font typeface="IBM Plex Sans Medium"/>
              <a:buNone/>
            </a:pPr>
            <a:endParaRPr lang="en-US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9183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Q&amp;A</a:t>
            </a:r>
            <a:endParaRPr sz="9600" dirty="0"/>
          </a:p>
        </p:txBody>
      </p:sp>
      <p:grpSp>
        <p:nvGrpSpPr>
          <p:cNvPr id="1127" name="Google Shape;1127;p86"/>
          <p:cNvGrpSpPr/>
          <p:nvPr/>
        </p:nvGrpSpPr>
        <p:grpSpPr>
          <a:xfrm>
            <a:off x="3328192" y="1200862"/>
            <a:ext cx="2487617" cy="63948"/>
            <a:chOff x="2740630" y="1403987"/>
            <a:chExt cx="2487617" cy="63948"/>
          </a:xfrm>
        </p:grpSpPr>
        <p:grpSp>
          <p:nvGrpSpPr>
            <p:cNvPr id="1128" name="Google Shape;1128;p86"/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29" name="Google Shape;1129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5" name="Google Shape;1135;p86"/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36" name="Google Shape;1136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2" name="Google Shape;1142;p86"/>
          <p:cNvGrpSpPr/>
          <p:nvPr/>
        </p:nvGrpSpPr>
        <p:grpSpPr>
          <a:xfrm>
            <a:off x="3328192" y="3878712"/>
            <a:ext cx="2487617" cy="63948"/>
            <a:chOff x="2740630" y="1403987"/>
            <a:chExt cx="2487617" cy="63948"/>
          </a:xfrm>
        </p:grpSpPr>
        <p:grpSp>
          <p:nvGrpSpPr>
            <p:cNvPr id="1143" name="Google Shape;1143;p86"/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44" name="Google Shape;1144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86"/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51" name="Google Shape;1151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>
          <a:extLst>
            <a:ext uri="{FF2B5EF4-FFF2-40B4-BE49-F238E27FC236}">
              <a16:creationId xmlns:a16="http://schemas.microsoft.com/office/drawing/2014/main" id="{28C43E5B-2B29-DF3F-65EE-4153B357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>
            <a:extLst>
              <a:ext uri="{FF2B5EF4-FFF2-40B4-BE49-F238E27FC236}">
                <a16:creationId xmlns:a16="http://schemas.microsoft.com/office/drawing/2014/main" id="{9E7AB80F-1BCA-439B-F727-05F794ECE4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 You</a:t>
            </a:r>
            <a:endParaRPr sz="9600" dirty="0"/>
          </a:p>
        </p:txBody>
      </p:sp>
      <p:grpSp>
        <p:nvGrpSpPr>
          <p:cNvPr id="1127" name="Google Shape;1127;p86">
            <a:extLst>
              <a:ext uri="{FF2B5EF4-FFF2-40B4-BE49-F238E27FC236}">
                <a16:creationId xmlns:a16="http://schemas.microsoft.com/office/drawing/2014/main" id="{839E5156-3ACD-5EAC-8F90-773E161440D8}"/>
              </a:ext>
            </a:extLst>
          </p:cNvPr>
          <p:cNvGrpSpPr/>
          <p:nvPr/>
        </p:nvGrpSpPr>
        <p:grpSpPr>
          <a:xfrm>
            <a:off x="3328192" y="1200862"/>
            <a:ext cx="2487617" cy="63948"/>
            <a:chOff x="2740630" y="1403987"/>
            <a:chExt cx="2487617" cy="63948"/>
          </a:xfrm>
        </p:grpSpPr>
        <p:grpSp>
          <p:nvGrpSpPr>
            <p:cNvPr id="1128" name="Google Shape;1128;p86">
              <a:extLst>
                <a:ext uri="{FF2B5EF4-FFF2-40B4-BE49-F238E27FC236}">
                  <a16:creationId xmlns:a16="http://schemas.microsoft.com/office/drawing/2014/main" id="{BB9A156A-4163-743E-FB25-5C2D9C71DB54}"/>
                </a:ext>
              </a:extLst>
            </p:cNvPr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29" name="Google Shape;1129;p86">
                <a:extLst>
                  <a:ext uri="{FF2B5EF4-FFF2-40B4-BE49-F238E27FC236}">
                    <a16:creationId xmlns:a16="http://schemas.microsoft.com/office/drawing/2014/main" id="{5831CC49-5413-98B5-DF5E-B889515CD83A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6">
                <a:extLst>
                  <a:ext uri="{FF2B5EF4-FFF2-40B4-BE49-F238E27FC236}">
                    <a16:creationId xmlns:a16="http://schemas.microsoft.com/office/drawing/2014/main" id="{03E973C5-DA80-9473-71E0-6D6D3C624483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6">
                <a:extLst>
                  <a:ext uri="{FF2B5EF4-FFF2-40B4-BE49-F238E27FC236}">
                    <a16:creationId xmlns:a16="http://schemas.microsoft.com/office/drawing/2014/main" id="{01DB3CAC-E2B3-17D5-4F28-EA8D3F3B9C7C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6">
                <a:extLst>
                  <a:ext uri="{FF2B5EF4-FFF2-40B4-BE49-F238E27FC236}">
                    <a16:creationId xmlns:a16="http://schemas.microsoft.com/office/drawing/2014/main" id="{1EB52DE7-030C-D855-5047-E90FD16C6186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6">
                <a:extLst>
                  <a:ext uri="{FF2B5EF4-FFF2-40B4-BE49-F238E27FC236}">
                    <a16:creationId xmlns:a16="http://schemas.microsoft.com/office/drawing/2014/main" id="{FDB0B0FB-0B04-9F1A-9A40-E11E212CC40C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6">
                <a:extLst>
                  <a:ext uri="{FF2B5EF4-FFF2-40B4-BE49-F238E27FC236}">
                    <a16:creationId xmlns:a16="http://schemas.microsoft.com/office/drawing/2014/main" id="{E9A51F5E-F323-245D-E9C7-197EE858CF7C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5" name="Google Shape;1135;p86">
              <a:extLst>
                <a:ext uri="{FF2B5EF4-FFF2-40B4-BE49-F238E27FC236}">
                  <a16:creationId xmlns:a16="http://schemas.microsoft.com/office/drawing/2014/main" id="{0444D8AC-98C0-20E5-997D-21E97B7C93D4}"/>
                </a:ext>
              </a:extLst>
            </p:cNvPr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36" name="Google Shape;1136;p86">
                <a:extLst>
                  <a:ext uri="{FF2B5EF4-FFF2-40B4-BE49-F238E27FC236}">
                    <a16:creationId xmlns:a16="http://schemas.microsoft.com/office/drawing/2014/main" id="{FCABED07-5DE3-BBAF-4E6D-957B25DB22F6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6">
                <a:extLst>
                  <a:ext uri="{FF2B5EF4-FFF2-40B4-BE49-F238E27FC236}">
                    <a16:creationId xmlns:a16="http://schemas.microsoft.com/office/drawing/2014/main" id="{5EE6922C-3554-9C73-558E-B90BB348B890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86">
                <a:extLst>
                  <a:ext uri="{FF2B5EF4-FFF2-40B4-BE49-F238E27FC236}">
                    <a16:creationId xmlns:a16="http://schemas.microsoft.com/office/drawing/2014/main" id="{D80E898B-DE48-4AD5-E819-316049300618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86">
                <a:extLst>
                  <a:ext uri="{FF2B5EF4-FFF2-40B4-BE49-F238E27FC236}">
                    <a16:creationId xmlns:a16="http://schemas.microsoft.com/office/drawing/2014/main" id="{B93724F4-CC5D-E85D-7E79-94035F9C0CAA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86">
                <a:extLst>
                  <a:ext uri="{FF2B5EF4-FFF2-40B4-BE49-F238E27FC236}">
                    <a16:creationId xmlns:a16="http://schemas.microsoft.com/office/drawing/2014/main" id="{8F02F0E8-9846-5AE2-8393-1978D8A221CC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86">
                <a:extLst>
                  <a:ext uri="{FF2B5EF4-FFF2-40B4-BE49-F238E27FC236}">
                    <a16:creationId xmlns:a16="http://schemas.microsoft.com/office/drawing/2014/main" id="{04C6BA9B-1D49-422E-CA88-8041DCCF9A2D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2" name="Google Shape;1142;p86">
            <a:extLst>
              <a:ext uri="{FF2B5EF4-FFF2-40B4-BE49-F238E27FC236}">
                <a16:creationId xmlns:a16="http://schemas.microsoft.com/office/drawing/2014/main" id="{90FF8463-3CB6-5C2A-97A2-1C26B60C54EF}"/>
              </a:ext>
            </a:extLst>
          </p:cNvPr>
          <p:cNvGrpSpPr/>
          <p:nvPr/>
        </p:nvGrpSpPr>
        <p:grpSpPr>
          <a:xfrm>
            <a:off x="3328192" y="3878712"/>
            <a:ext cx="2487617" cy="63948"/>
            <a:chOff x="2740630" y="1403987"/>
            <a:chExt cx="2487617" cy="63948"/>
          </a:xfrm>
        </p:grpSpPr>
        <p:grpSp>
          <p:nvGrpSpPr>
            <p:cNvPr id="1143" name="Google Shape;1143;p86">
              <a:extLst>
                <a:ext uri="{FF2B5EF4-FFF2-40B4-BE49-F238E27FC236}">
                  <a16:creationId xmlns:a16="http://schemas.microsoft.com/office/drawing/2014/main" id="{D67AC067-4EB7-9C2B-9F73-E5649884B45C}"/>
                </a:ext>
              </a:extLst>
            </p:cNvPr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44" name="Google Shape;1144;p86">
                <a:extLst>
                  <a:ext uri="{FF2B5EF4-FFF2-40B4-BE49-F238E27FC236}">
                    <a16:creationId xmlns:a16="http://schemas.microsoft.com/office/drawing/2014/main" id="{4ABB7AB7-613D-E92D-3E06-9549FA713F54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86">
                <a:extLst>
                  <a:ext uri="{FF2B5EF4-FFF2-40B4-BE49-F238E27FC236}">
                    <a16:creationId xmlns:a16="http://schemas.microsoft.com/office/drawing/2014/main" id="{002737DA-2E0B-10D0-A127-C3ED346DB495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86">
                <a:extLst>
                  <a:ext uri="{FF2B5EF4-FFF2-40B4-BE49-F238E27FC236}">
                    <a16:creationId xmlns:a16="http://schemas.microsoft.com/office/drawing/2014/main" id="{E76D31B1-BC4E-6958-E889-8E79D637B38E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86">
                <a:extLst>
                  <a:ext uri="{FF2B5EF4-FFF2-40B4-BE49-F238E27FC236}">
                    <a16:creationId xmlns:a16="http://schemas.microsoft.com/office/drawing/2014/main" id="{AA6DFED1-6C40-778E-A7BA-A06F5E8AF9D6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86">
                <a:extLst>
                  <a:ext uri="{FF2B5EF4-FFF2-40B4-BE49-F238E27FC236}">
                    <a16:creationId xmlns:a16="http://schemas.microsoft.com/office/drawing/2014/main" id="{A95298EC-9766-AFBA-19BE-988368EEBA03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86">
                <a:extLst>
                  <a:ext uri="{FF2B5EF4-FFF2-40B4-BE49-F238E27FC236}">
                    <a16:creationId xmlns:a16="http://schemas.microsoft.com/office/drawing/2014/main" id="{C3CFC7EA-19E4-786B-92B9-9319594E5029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86">
              <a:extLst>
                <a:ext uri="{FF2B5EF4-FFF2-40B4-BE49-F238E27FC236}">
                  <a16:creationId xmlns:a16="http://schemas.microsoft.com/office/drawing/2014/main" id="{B9853E12-42B3-EE03-BD30-687A921937E2}"/>
                </a:ext>
              </a:extLst>
            </p:cNvPr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51" name="Google Shape;1151;p86">
                <a:extLst>
                  <a:ext uri="{FF2B5EF4-FFF2-40B4-BE49-F238E27FC236}">
                    <a16:creationId xmlns:a16="http://schemas.microsoft.com/office/drawing/2014/main" id="{7F4D63C2-A6B8-9830-F0C2-E73607C48346}"/>
                  </a:ext>
                </a:extLst>
              </p:cNvPr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86">
                <a:extLst>
                  <a:ext uri="{FF2B5EF4-FFF2-40B4-BE49-F238E27FC236}">
                    <a16:creationId xmlns:a16="http://schemas.microsoft.com/office/drawing/2014/main" id="{5BE84735-F323-937D-DBB1-4BC5EE78ACF9}"/>
                  </a:ext>
                </a:extLst>
              </p:cNvPr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86">
                <a:extLst>
                  <a:ext uri="{FF2B5EF4-FFF2-40B4-BE49-F238E27FC236}">
                    <a16:creationId xmlns:a16="http://schemas.microsoft.com/office/drawing/2014/main" id="{2F47DD35-2125-80EC-E29B-CA089E44AC0B}"/>
                  </a:ext>
                </a:extLst>
              </p:cNvPr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86">
                <a:extLst>
                  <a:ext uri="{FF2B5EF4-FFF2-40B4-BE49-F238E27FC236}">
                    <a16:creationId xmlns:a16="http://schemas.microsoft.com/office/drawing/2014/main" id="{162484E3-41C9-D58E-0317-077833AAB6D7}"/>
                  </a:ext>
                </a:extLst>
              </p:cNvPr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86">
                <a:extLst>
                  <a:ext uri="{FF2B5EF4-FFF2-40B4-BE49-F238E27FC236}">
                    <a16:creationId xmlns:a16="http://schemas.microsoft.com/office/drawing/2014/main" id="{66F1597A-998A-059F-B595-2EFE5BE1D460}"/>
                  </a:ext>
                </a:extLst>
              </p:cNvPr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86">
                <a:extLst>
                  <a:ext uri="{FF2B5EF4-FFF2-40B4-BE49-F238E27FC236}">
                    <a16:creationId xmlns:a16="http://schemas.microsoft.com/office/drawing/2014/main" id="{A22281DE-88E0-4728-A954-899A5DD2788E}"/>
                  </a:ext>
                </a:extLst>
              </p:cNvPr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695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ABA21F64-14A3-B68D-F6BB-A3081511F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>
            <a:extLst>
              <a:ext uri="{FF2B5EF4-FFF2-40B4-BE49-F238E27FC236}">
                <a16:creationId xmlns:a16="http://schemas.microsoft.com/office/drawing/2014/main" id="{C1543D7A-69A4-28C5-15AD-CBF0D449727E}"/>
              </a:ext>
            </a:extLst>
          </p:cNvPr>
          <p:cNvSpPr/>
          <p:nvPr/>
        </p:nvSpPr>
        <p:spPr>
          <a:xfrm>
            <a:off x="340962" y="927961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4">
            <a:extLst>
              <a:ext uri="{FF2B5EF4-FFF2-40B4-BE49-F238E27FC236}">
                <a16:creationId xmlns:a16="http://schemas.microsoft.com/office/drawing/2014/main" id="{998EE97C-8CFC-33CD-DB99-77606811F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3009" y="1043261"/>
            <a:ext cx="296416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&amp; Formulations</a:t>
            </a:r>
            <a:endParaRPr dirty="0"/>
          </a:p>
        </p:txBody>
      </p:sp>
      <p:sp>
        <p:nvSpPr>
          <p:cNvPr id="674" name="Google Shape;674;p64">
            <a:extLst>
              <a:ext uri="{FF2B5EF4-FFF2-40B4-BE49-F238E27FC236}">
                <a16:creationId xmlns:a16="http://schemas.microsoft.com/office/drawing/2014/main" id="{2DBDD878-AD19-9A5D-F115-5EC307A736B0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254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77" name="Google Shape;677;p64">
            <a:extLst>
              <a:ext uri="{FF2B5EF4-FFF2-40B4-BE49-F238E27FC236}">
                <a16:creationId xmlns:a16="http://schemas.microsoft.com/office/drawing/2014/main" id="{BB0AED93-BE3F-2A27-925A-C8385A47A062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288414" y="1040313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" name="Google Shape;657;p64">
            <a:extLst>
              <a:ext uri="{FF2B5EF4-FFF2-40B4-BE49-F238E27FC236}">
                <a16:creationId xmlns:a16="http://schemas.microsoft.com/office/drawing/2014/main" id="{004C847F-7459-906A-0180-EA4C9F2FD9F6}"/>
              </a:ext>
            </a:extLst>
          </p:cNvPr>
          <p:cNvSpPr/>
          <p:nvPr/>
        </p:nvSpPr>
        <p:spPr>
          <a:xfrm>
            <a:off x="340962" y="171872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62;p64">
            <a:extLst>
              <a:ext uri="{FF2B5EF4-FFF2-40B4-BE49-F238E27FC236}">
                <a16:creationId xmlns:a16="http://schemas.microsoft.com/office/drawing/2014/main" id="{F7FC53B7-6BE2-3905-5BFF-487AFA80B627}"/>
              </a:ext>
            </a:extLst>
          </p:cNvPr>
          <p:cNvSpPr txBox="1">
            <a:spLocks/>
          </p:cNvSpPr>
          <p:nvPr/>
        </p:nvSpPr>
        <p:spPr>
          <a:xfrm>
            <a:off x="1103009" y="1834022"/>
            <a:ext cx="31165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Proposed Solution</a:t>
            </a:r>
          </a:p>
        </p:txBody>
      </p:sp>
      <p:sp>
        <p:nvSpPr>
          <p:cNvPr id="31" name="Google Shape;677;p64">
            <a:extLst>
              <a:ext uri="{FF2B5EF4-FFF2-40B4-BE49-F238E27FC236}">
                <a16:creationId xmlns:a16="http://schemas.microsoft.com/office/drawing/2014/main" id="{840DC0A4-927E-6846-5526-A46112326D97}"/>
              </a:ext>
            </a:extLst>
          </p:cNvPr>
          <p:cNvSpPr txBox="1">
            <a:spLocks/>
          </p:cNvSpPr>
          <p:nvPr/>
        </p:nvSpPr>
        <p:spPr>
          <a:xfrm>
            <a:off x="288414" y="1831074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2" name="Google Shape;657;p64">
            <a:extLst>
              <a:ext uri="{FF2B5EF4-FFF2-40B4-BE49-F238E27FC236}">
                <a16:creationId xmlns:a16="http://schemas.microsoft.com/office/drawing/2014/main" id="{3F354FA2-701B-94BB-D902-BAC83F3C4935}"/>
              </a:ext>
            </a:extLst>
          </p:cNvPr>
          <p:cNvSpPr/>
          <p:nvPr/>
        </p:nvSpPr>
        <p:spPr>
          <a:xfrm>
            <a:off x="340962" y="250948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62;p64">
            <a:extLst>
              <a:ext uri="{FF2B5EF4-FFF2-40B4-BE49-F238E27FC236}">
                <a16:creationId xmlns:a16="http://schemas.microsoft.com/office/drawing/2014/main" id="{FF71D094-7D1E-8C04-2B00-3E11F5FCCBB2}"/>
              </a:ext>
            </a:extLst>
          </p:cNvPr>
          <p:cNvSpPr txBox="1">
            <a:spLocks/>
          </p:cNvSpPr>
          <p:nvPr/>
        </p:nvSpPr>
        <p:spPr>
          <a:xfrm>
            <a:off x="1103010" y="2624783"/>
            <a:ext cx="31165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Data &amp; Formulation</a:t>
            </a:r>
          </a:p>
        </p:txBody>
      </p:sp>
      <p:sp>
        <p:nvSpPr>
          <p:cNvPr id="34" name="Google Shape;677;p64">
            <a:extLst>
              <a:ext uri="{FF2B5EF4-FFF2-40B4-BE49-F238E27FC236}">
                <a16:creationId xmlns:a16="http://schemas.microsoft.com/office/drawing/2014/main" id="{301BB45F-45BE-E64E-03C2-37E154DD5E1F}"/>
              </a:ext>
            </a:extLst>
          </p:cNvPr>
          <p:cNvSpPr txBox="1">
            <a:spLocks/>
          </p:cNvSpPr>
          <p:nvPr/>
        </p:nvSpPr>
        <p:spPr>
          <a:xfrm>
            <a:off x="288414" y="2621835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5" name="Google Shape;657;p64">
            <a:extLst>
              <a:ext uri="{FF2B5EF4-FFF2-40B4-BE49-F238E27FC236}">
                <a16:creationId xmlns:a16="http://schemas.microsoft.com/office/drawing/2014/main" id="{3FBCB8F4-41A9-5109-710B-A5D943E44713}"/>
              </a:ext>
            </a:extLst>
          </p:cNvPr>
          <p:cNvSpPr/>
          <p:nvPr/>
        </p:nvSpPr>
        <p:spPr>
          <a:xfrm>
            <a:off x="340962" y="329071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62;p64">
            <a:extLst>
              <a:ext uri="{FF2B5EF4-FFF2-40B4-BE49-F238E27FC236}">
                <a16:creationId xmlns:a16="http://schemas.microsoft.com/office/drawing/2014/main" id="{FD3562F3-BCF3-70BC-9F93-F2BA2CF9B889}"/>
              </a:ext>
            </a:extLst>
          </p:cNvPr>
          <p:cNvSpPr txBox="1">
            <a:spLocks/>
          </p:cNvSpPr>
          <p:nvPr/>
        </p:nvSpPr>
        <p:spPr>
          <a:xfrm>
            <a:off x="1103010" y="3406019"/>
            <a:ext cx="261174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Data &amp; Features</a:t>
            </a:r>
          </a:p>
        </p:txBody>
      </p:sp>
      <p:sp>
        <p:nvSpPr>
          <p:cNvPr id="37" name="Google Shape;677;p64">
            <a:extLst>
              <a:ext uri="{FF2B5EF4-FFF2-40B4-BE49-F238E27FC236}">
                <a16:creationId xmlns:a16="http://schemas.microsoft.com/office/drawing/2014/main" id="{41721B03-02E7-F358-D243-44EC2D61685E}"/>
              </a:ext>
            </a:extLst>
          </p:cNvPr>
          <p:cNvSpPr txBox="1">
            <a:spLocks/>
          </p:cNvSpPr>
          <p:nvPr/>
        </p:nvSpPr>
        <p:spPr>
          <a:xfrm>
            <a:off x="288414" y="3403071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8" name="Google Shape;657;p64">
            <a:extLst>
              <a:ext uri="{FF2B5EF4-FFF2-40B4-BE49-F238E27FC236}">
                <a16:creationId xmlns:a16="http://schemas.microsoft.com/office/drawing/2014/main" id="{3828C327-8DB4-0B20-2B06-3A735B297064}"/>
              </a:ext>
            </a:extLst>
          </p:cNvPr>
          <p:cNvSpPr/>
          <p:nvPr/>
        </p:nvSpPr>
        <p:spPr>
          <a:xfrm>
            <a:off x="4395948" y="927961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662;p64">
            <a:extLst>
              <a:ext uri="{FF2B5EF4-FFF2-40B4-BE49-F238E27FC236}">
                <a16:creationId xmlns:a16="http://schemas.microsoft.com/office/drawing/2014/main" id="{DFF43C45-3671-8035-4466-91E076035CD8}"/>
              </a:ext>
            </a:extLst>
          </p:cNvPr>
          <p:cNvSpPr txBox="1">
            <a:spLocks/>
          </p:cNvSpPr>
          <p:nvPr/>
        </p:nvSpPr>
        <p:spPr>
          <a:xfrm>
            <a:off x="5157996" y="1043261"/>
            <a:ext cx="32929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Data Preparation</a:t>
            </a:r>
          </a:p>
        </p:txBody>
      </p:sp>
      <p:sp>
        <p:nvSpPr>
          <p:cNvPr id="40" name="Google Shape;677;p64">
            <a:extLst>
              <a:ext uri="{FF2B5EF4-FFF2-40B4-BE49-F238E27FC236}">
                <a16:creationId xmlns:a16="http://schemas.microsoft.com/office/drawing/2014/main" id="{E8B65C15-C3C7-C1DC-8AAF-0D078127EB0E}"/>
              </a:ext>
            </a:extLst>
          </p:cNvPr>
          <p:cNvSpPr txBox="1">
            <a:spLocks/>
          </p:cNvSpPr>
          <p:nvPr/>
        </p:nvSpPr>
        <p:spPr>
          <a:xfrm>
            <a:off x="4343400" y="1040313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41" name="Google Shape;657;p64">
            <a:extLst>
              <a:ext uri="{FF2B5EF4-FFF2-40B4-BE49-F238E27FC236}">
                <a16:creationId xmlns:a16="http://schemas.microsoft.com/office/drawing/2014/main" id="{B89C020D-57B5-16AF-E5B4-A89B0CC2120B}"/>
              </a:ext>
            </a:extLst>
          </p:cNvPr>
          <p:cNvSpPr/>
          <p:nvPr/>
        </p:nvSpPr>
        <p:spPr>
          <a:xfrm>
            <a:off x="4395948" y="171872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62;p64">
            <a:extLst>
              <a:ext uri="{FF2B5EF4-FFF2-40B4-BE49-F238E27FC236}">
                <a16:creationId xmlns:a16="http://schemas.microsoft.com/office/drawing/2014/main" id="{36631213-04CE-2C45-E4E9-5BD97B840FFC}"/>
              </a:ext>
            </a:extLst>
          </p:cNvPr>
          <p:cNvSpPr txBox="1">
            <a:spLocks/>
          </p:cNvSpPr>
          <p:nvPr/>
        </p:nvSpPr>
        <p:spPr>
          <a:xfrm>
            <a:off x="5157996" y="1834022"/>
            <a:ext cx="323688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Feature Engineering</a:t>
            </a:r>
          </a:p>
        </p:txBody>
      </p:sp>
      <p:sp>
        <p:nvSpPr>
          <p:cNvPr id="43" name="Google Shape;677;p64">
            <a:extLst>
              <a:ext uri="{FF2B5EF4-FFF2-40B4-BE49-F238E27FC236}">
                <a16:creationId xmlns:a16="http://schemas.microsoft.com/office/drawing/2014/main" id="{EE2CB9E0-B72B-2505-9994-9406EB7FA953}"/>
              </a:ext>
            </a:extLst>
          </p:cNvPr>
          <p:cNvSpPr txBox="1">
            <a:spLocks/>
          </p:cNvSpPr>
          <p:nvPr/>
        </p:nvSpPr>
        <p:spPr>
          <a:xfrm>
            <a:off x="4343400" y="1831074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44" name="Google Shape;657;p64">
            <a:extLst>
              <a:ext uri="{FF2B5EF4-FFF2-40B4-BE49-F238E27FC236}">
                <a16:creationId xmlns:a16="http://schemas.microsoft.com/office/drawing/2014/main" id="{1FE9D867-8820-0830-DA1F-95BD8FCC5720}"/>
              </a:ext>
            </a:extLst>
          </p:cNvPr>
          <p:cNvSpPr/>
          <p:nvPr/>
        </p:nvSpPr>
        <p:spPr>
          <a:xfrm>
            <a:off x="4395948" y="250948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662;p64">
            <a:extLst>
              <a:ext uri="{FF2B5EF4-FFF2-40B4-BE49-F238E27FC236}">
                <a16:creationId xmlns:a16="http://schemas.microsoft.com/office/drawing/2014/main" id="{7C54136E-3722-18CC-38FC-DE8B008CB3B7}"/>
              </a:ext>
            </a:extLst>
          </p:cNvPr>
          <p:cNvSpPr txBox="1">
            <a:spLocks/>
          </p:cNvSpPr>
          <p:nvPr/>
        </p:nvSpPr>
        <p:spPr>
          <a:xfrm>
            <a:off x="5157995" y="2624783"/>
            <a:ext cx="323688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ABT Table</a:t>
            </a:r>
          </a:p>
        </p:txBody>
      </p:sp>
      <p:sp>
        <p:nvSpPr>
          <p:cNvPr id="46" name="Google Shape;677;p64">
            <a:extLst>
              <a:ext uri="{FF2B5EF4-FFF2-40B4-BE49-F238E27FC236}">
                <a16:creationId xmlns:a16="http://schemas.microsoft.com/office/drawing/2014/main" id="{9311473B-13F9-C6E1-9746-01110135F3C1}"/>
              </a:ext>
            </a:extLst>
          </p:cNvPr>
          <p:cNvSpPr txBox="1">
            <a:spLocks/>
          </p:cNvSpPr>
          <p:nvPr/>
        </p:nvSpPr>
        <p:spPr>
          <a:xfrm>
            <a:off x="4343400" y="2621835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47" name="Google Shape;657;p64">
            <a:extLst>
              <a:ext uri="{FF2B5EF4-FFF2-40B4-BE49-F238E27FC236}">
                <a16:creationId xmlns:a16="http://schemas.microsoft.com/office/drawing/2014/main" id="{029611A0-3A94-484E-0EE6-14E8F612013A}"/>
              </a:ext>
            </a:extLst>
          </p:cNvPr>
          <p:cNvSpPr/>
          <p:nvPr/>
        </p:nvSpPr>
        <p:spPr>
          <a:xfrm>
            <a:off x="4395948" y="329071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62;p64">
            <a:extLst>
              <a:ext uri="{FF2B5EF4-FFF2-40B4-BE49-F238E27FC236}">
                <a16:creationId xmlns:a16="http://schemas.microsoft.com/office/drawing/2014/main" id="{27CA1BD9-A171-B063-20B9-647E3D419633}"/>
              </a:ext>
            </a:extLst>
          </p:cNvPr>
          <p:cNvSpPr txBox="1">
            <a:spLocks/>
          </p:cNvSpPr>
          <p:nvPr/>
        </p:nvSpPr>
        <p:spPr>
          <a:xfrm>
            <a:off x="5157995" y="3366748"/>
            <a:ext cx="3986005" cy="56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Final Data Preprocessing </a:t>
            </a:r>
            <a:br>
              <a:rPr lang="en-US" dirty="0"/>
            </a:br>
            <a:r>
              <a:rPr lang="en-US" dirty="0"/>
              <a:t>for Model Building</a:t>
            </a:r>
          </a:p>
        </p:txBody>
      </p:sp>
      <p:sp>
        <p:nvSpPr>
          <p:cNvPr id="49" name="Google Shape;677;p64">
            <a:extLst>
              <a:ext uri="{FF2B5EF4-FFF2-40B4-BE49-F238E27FC236}">
                <a16:creationId xmlns:a16="http://schemas.microsoft.com/office/drawing/2014/main" id="{B07732C4-5B08-84E0-DFB0-67F49B10C919}"/>
              </a:ext>
            </a:extLst>
          </p:cNvPr>
          <p:cNvSpPr txBox="1">
            <a:spLocks/>
          </p:cNvSpPr>
          <p:nvPr/>
        </p:nvSpPr>
        <p:spPr>
          <a:xfrm>
            <a:off x="4343400" y="3403071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1" name="Google Shape;657;p64">
            <a:extLst>
              <a:ext uri="{FF2B5EF4-FFF2-40B4-BE49-F238E27FC236}">
                <a16:creationId xmlns:a16="http://schemas.microsoft.com/office/drawing/2014/main" id="{F805B0D2-E74E-E31C-03F4-D54B0D58F54A}"/>
              </a:ext>
            </a:extLst>
          </p:cNvPr>
          <p:cNvSpPr/>
          <p:nvPr/>
        </p:nvSpPr>
        <p:spPr>
          <a:xfrm>
            <a:off x="353448" y="408030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662;p64">
            <a:extLst>
              <a:ext uri="{FF2B5EF4-FFF2-40B4-BE49-F238E27FC236}">
                <a16:creationId xmlns:a16="http://schemas.microsoft.com/office/drawing/2014/main" id="{35A59D91-33A9-A068-8EC8-49A855949C9C}"/>
              </a:ext>
            </a:extLst>
          </p:cNvPr>
          <p:cNvSpPr txBox="1">
            <a:spLocks/>
          </p:cNvSpPr>
          <p:nvPr/>
        </p:nvSpPr>
        <p:spPr>
          <a:xfrm>
            <a:off x="1115496" y="4195609"/>
            <a:ext cx="32929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Data Understanding and Exploration </a:t>
            </a:r>
          </a:p>
        </p:txBody>
      </p:sp>
      <p:sp>
        <p:nvSpPr>
          <p:cNvPr id="53" name="Google Shape;677;p64">
            <a:extLst>
              <a:ext uri="{FF2B5EF4-FFF2-40B4-BE49-F238E27FC236}">
                <a16:creationId xmlns:a16="http://schemas.microsoft.com/office/drawing/2014/main" id="{E737079C-4CF8-7855-BA96-9315E4237B39}"/>
              </a:ext>
            </a:extLst>
          </p:cNvPr>
          <p:cNvSpPr txBox="1">
            <a:spLocks/>
          </p:cNvSpPr>
          <p:nvPr/>
        </p:nvSpPr>
        <p:spPr>
          <a:xfrm>
            <a:off x="300900" y="4192661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4" name="Google Shape;657;p64">
            <a:extLst>
              <a:ext uri="{FF2B5EF4-FFF2-40B4-BE49-F238E27FC236}">
                <a16:creationId xmlns:a16="http://schemas.microsoft.com/office/drawing/2014/main" id="{75D29D9C-51AA-CDEE-2678-CF8D32B669E9}"/>
              </a:ext>
            </a:extLst>
          </p:cNvPr>
          <p:cNvSpPr/>
          <p:nvPr/>
        </p:nvSpPr>
        <p:spPr>
          <a:xfrm>
            <a:off x="4408434" y="408030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662;p64">
            <a:extLst>
              <a:ext uri="{FF2B5EF4-FFF2-40B4-BE49-F238E27FC236}">
                <a16:creationId xmlns:a16="http://schemas.microsoft.com/office/drawing/2014/main" id="{0DBFBAB9-8781-9DF8-1B10-F437034E63F9}"/>
              </a:ext>
            </a:extLst>
          </p:cNvPr>
          <p:cNvSpPr txBox="1">
            <a:spLocks/>
          </p:cNvSpPr>
          <p:nvPr/>
        </p:nvSpPr>
        <p:spPr>
          <a:xfrm>
            <a:off x="5170481" y="4195609"/>
            <a:ext cx="401161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Model Assumptions</a:t>
            </a:r>
          </a:p>
        </p:txBody>
      </p:sp>
      <p:sp>
        <p:nvSpPr>
          <p:cNvPr id="56" name="Google Shape;677;p64">
            <a:extLst>
              <a:ext uri="{FF2B5EF4-FFF2-40B4-BE49-F238E27FC236}">
                <a16:creationId xmlns:a16="http://schemas.microsoft.com/office/drawing/2014/main" id="{E1417507-B83F-F162-82E9-E8DB08D5EFC2}"/>
              </a:ext>
            </a:extLst>
          </p:cNvPr>
          <p:cNvSpPr txBox="1">
            <a:spLocks/>
          </p:cNvSpPr>
          <p:nvPr/>
        </p:nvSpPr>
        <p:spPr>
          <a:xfrm>
            <a:off x="4355886" y="4192661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4141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6DF67915-EEBB-788D-1E3C-77C7478D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>
            <a:extLst>
              <a:ext uri="{FF2B5EF4-FFF2-40B4-BE49-F238E27FC236}">
                <a16:creationId xmlns:a16="http://schemas.microsoft.com/office/drawing/2014/main" id="{6B6C6BCB-5254-1908-8107-E92B68F9E41E}"/>
              </a:ext>
            </a:extLst>
          </p:cNvPr>
          <p:cNvSpPr/>
          <p:nvPr/>
        </p:nvSpPr>
        <p:spPr>
          <a:xfrm>
            <a:off x="340962" y="927961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4">
            <a:extLst>
              <a:ext uri="{FF2B5EF4-FFF2-40B4-BE49-F238E27FC236}">
                <a16:creationId xmlns:a16="http://schemas.microsoft.com/office/drawing/2014/main" id="{D2DF986B-F087-C2A4-98F5-C8F1C4926F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3009" y="1043261"/>
            <a:ext cx="325287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/>
              <a:t>Modeling Practices and Algorithms</a:t>
            </a:r>
            <a:endParaRPr dirty="0"/>
          </a:p>
        </p:txBody>
      </p:sp>
      <p:sp>
        <p:nvSpPr>
          <p:cNvPr id="674" name="Google Shape;674;p64">
            <a:extLst>
              <a:ext uri="{FF2B5EF4-FFF2-40B4-BE49-F238E27FC236}">
                <a16:creationId xmlns:a16="http://schemas.microsoft.com/office/drawing/2014/main" id="{49AA101B-9A21-822C-0BC2-58221B008C13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254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77" name="Google Shape;677;p64">
            <a:extLst>
              <a:ext uri="{FF2B5EF4-FFF2-40B4-BE49-F238E27FC236}">
                <a16:creationId xmlns:a16="http://schemas.microsoft.com/office/drawing/2014/main" id="{2C4021E1-FFFD-9FAC-BDDD-648630EB0415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288414" y="1040313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9" name="Google Shape;657;p64">
            <a:extLst>
              <a:ext uri="{FF2B5EF4-FFF2-40B4-BE49-F238E27FC236}">
                <a16:creationId xmlns:a16="http://schemas.microsoft.com/office/drawing/2014/main" id="{F80A701F-48F0-4401-7BEE-4114903294DB}"/>
              </a:ext>
            </a:extLst>
          </p:cNvPr>
          <p:cNvSpPr/>
          <p:nvPr/>
        </p:nvSpPr>
        <p:spPr>
          <a:xfrm>
            <a:off x="340962" y="171872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62;p64">
            <a:extLst>
              <a:ext uri="{FF2B5EF4-FFF2-40B4-BE49-F238E27FC236}">
                <a16:creationId xmlns:a16="http://schemas.microsoft.com/office/drawing/2014/main" id="{DC054E76-082B-611A-BB39-A24EFD8F0CAA}"/>
              </a:ext>
            </a:extLst>
          </p:cNvPr>
          <p:cNvSpPr txBox="1">
            <a:spLocks/>
          </p:cNvSpPr>
          <p:nvPr/>
        </p:nvSpPr>
        <p:spPr>
          <a:xfrm>
            <a:off x="1103009" y="1834022"/>
            <a:ext cx="31165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ROC Comparison</a:t>
            </a:r>
          </a:p>
        </p:txBody>
      </p:sp>
      <p:sp>
        <p:nvSpPr>
          <p:cNvPr id="31" name="Google Shape;677;p64">
            <a:extLst>
              <a:ext uri="{FF2B5EF4-FFF2-40B4-BE49-F238E27FC236}">
                <a16:creationId xmlns:a16="http://schemas.microsoft.com/office/drawing/2014/main" id="{1E1D2ABF-CBB3-029E-DB18-05749AC28DEE}"/>
              </a:ext>
            </a:extLst>
          </p:cNvPr>
          <p:cNvSpPr txBox="1">
            <a:spLocks/>
          </p:cNvSpPr>
          <p:nvPr/>
        </p:nvSpPr>
        <p:spPr>
          <a:xfrm>
            <a:off x="288414" y="1831074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12</a:t>
            </a:r>
          </a:p>
        </p:txBody>
      </p:sp>
      <p:sp>
        <p:nvSpPr>
          <p:cNvPr id="32" name="Google Shape;657;p64">
            <a:extLst>
              <a:ext uri="{FF2B5EF4-FFF2-40B4-BE49-F238E27FC236}">
                <a16:creationId xmlns:a16="http://schemas.microsoft.com/office/drawing/2014/main" id="{FAD92042-429C-2B10-9B89-743BE589621D}"/>
              </a:ext>
            </a:extLst>
          </p:cNvPr>
          <p:cNvSpPr/>
          <p:nvPr/>
        </p:nvSpPr>
        <p:spPr>
          <a:xfrm>
            <a:off x="340962" y="250948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62;p64">
            <a:extLst>
              <a:ext uri="{FF2B5EF4-FFF2-40B4-BE49-F238E27FC236}">
                <a16:creationId xmlns:a16="http://schemas.microsoft.com/office/drawing/2014/main" id="{F8C233F4-BF3F-C935-39AE-5A77B7EEA168}"/>
              </a:ext>
            </a:extLst>
          </p:cNvPr>
          <p:cNvSpPr txBox="1">
            <a:spLocks/>
          </p:cNvSpPr>
          <p:nvPr/>
        </p:nvSpPr>
        <p:spPr>
          <a:xfrm>
            <a:off x="1103010" y="2624783"/>
            <a:ext cx="31165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Confusion Matrix Compression</a:t>
            </a:r>
          </a:p>
        </p:txBody>
      </p:sp>
      <p:sp>
        <p:nvSpPr>
          <p:cNvPr id="34" name="Google Shape;677;p64">
            <a:extLst>
              <a:ext uri="{FF2B5EF4-FFF2-40B4-BE49-F238E27FC236}">
                <a16:creationId xmlns:a16="http://schemas.microsoft.com/office/drawing/2014/main" id="{96197DC4-427D-E882-99A0-8A416EA019A2}"/>
              </a:ext>
            </a:extLst>
          </p:cNvPr>
          <p:cNvSpPr txBox="1">
            <a:spLocks/>
          </p:cNvSpPr>
          <p:nvPr/>
        </p:nvSpPr>
        <p:spPr>
          <a:xfrm>
            <a:off x="288414" y="2621835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13</a:t>
            </a:r>
          </a:p>
        </p:txBody>
      </p:sp>
      <p:sp>
        <p:nvSpPr>
          <p:cNvPr id="35" name="Google Shape;657;p64">
            <a:extLst>
              <a:ext uri="{FF2B5EF4-FFF2-40B4-BE49-F238E27FC236}">
                <a16:creationId xmlns:a16="http://schemas.microsoft.com/office/drawing/2014/main" id="{49D60FFA-316B-57B1-C571-BEB78519C7CB}"/>
              </a:ext>
            </a:extLst>
          </p:cNvPr>
          <p:cNvSpPr/>
          <p:nvPr/>
        </p:nvSpPr>
        <p:spPr>
          <a:xfrm>
            <a:off x="340962" y="329071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62;p64">
            <a:extLst>
              <a:ext uri="{FF2B5EF4-FFF2-40B4-BE49-F238E27FC236}">
                <a16:creationId xmlns:a16="http://schemas.microsoft.com/office/drawing/2014/main" id="{125BBA6B-E371-373D-E37E-AE8FBEB1CFDB}"/>
              </a:ext>
            </a:extLst>
          </p:cNvPr>
          <p:cNvSpPr txBox="1">
            <a:spLocks/>
          </p:cNvSpPr>
          <p:nvPr/>
        </p:nvSpPr>
        <p:spPr>
          <a:xfrm>
            <a:off x="1103010" y="3406019"/>
            <a:ext cx="323688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Model Performance Comparison</a:t>
            </a:r>
          </a:p>
        </p:txBody>
      </p:sp>
      <p:sp>
        <p:nvSpPr>
          <p:cNvPr id="37" name="Google Shape;677;p64">
            <a:extLst>
              <a:ext uri="{FF2B5EF4-FFF2-40B4-BE49-F238E27FC236}">
                <a16:creationId xmlns:a16="http://schemas.microsoft.com/office/drawing/2014/main" id="{9850F222-E6AD-8FD3-9359-0FF8A119D9D8}"/>
              </a:ext>
            </a:extLst>
          </p:cNvPr>
          <p:cNvSpPr txBox="1">
            <a:spLocks/>
          </p:cNvSpPr>
          <p:nvPr/>
        </p:nvSpPr>
        <p:spPr>
          <a:xfrm>
            <a:off x="288414" y="3403071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14</a:t>
            </a:r>
          </a:p>
        </p:txBody>
      </p:sp>
      <p:sp>
        <p:nvSpPr>
          <p:cNvPr id="38" name="Google Shape;657;p64">
            <a:extLst>
              <a:ext uri="{FF2B5EF4-FFF2-40B4-BE49-F238E27FC236}">
                <a16:creationId xmlns:a16="http://schemas.microsoft.com/office/drawing/2014/main" id="{87193BC7-E535-ECAF-77A8-11A56CED1E72}"/>
              </a:ext>
            </a:extLst>
          </p:cNvPr>
          <p:cNvSpPr/>
          <p:nvPr/>
        </p:nvSpPr>
        <p:spPr>
          <a:xfrm>
            <a:off x="4395948" y="1413736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662;p64">
            <a:extLst>
              <a:ext uri="{FF2B5EF4-FFF2-40B4-BE49-F238E27FC236}">
                <a16:creationId xmlns:a16="http://schemas.microsoft.com/office/drawing/2014/main" id="{049C8C6F-B4AB-B73F-7FC2-8E3F9E035BE7}"/>
              </a:ext>
            </a:extLst>
          </p:cNvPr>
          <p:cNvSpPr txBox="1">
            <a:spLocks/>
          </p:cNvSpPr>
          <p:nvPr/>
        </p:nvSpPr>
        <p:spPr>
          <a:xfrm>
            <a:off x="5157996" y="1529036"/>
            <a:ext cx="32929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Model Insights &amp; Conclusion</a:t>
            </a:r>
          </a:p>
        </p:txBody>
      </p:sp>
      <p:sp>
        <p:nvSpPr>
          <p:cNvPr id="40" name="Google Shape;677;p64">
            <a:extLst>
              <a:ext uri="{FF2B5EF4-FFF2-40B4-BE49-F238E27FC236}">
                <a16:creationId xmlns:a16="http://schemas.microsoft.com/office/drawing/2014/main" id="{6E31E1F8-6AAB-91AD-3FBE-F485BC965971}"/>
              </a:ext>
            </a:extLst>
          </p:cNvPr>
          <p:cNvSpPr txBox="1">
            <a:spLocks/>
          </p:cNvSpPr>
          <p:nvPr/>
        </p:nvSpPr>
        <p:spPr>
          <a:xfrm>
            <a:off x="4343400" y="1526088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16</a:t>
            </a:r>
          </a:p>
        </p:txBody>
      </p:sp>
      <p:sp>
        <p:nvSpPr>
          <p:cNvPr id="41" name="Google Shape;657;p64">
            <a:extLst>
              <a:ext uri="{FF2B5EF4-FFF2-40B4-BE49-F238E27FC236}">
                <a16:creationId xmlns:a16="http://schemas.microsoft.com/office/drawing/2014/main" id="{785D5B33-42E1-75D4-74F5-5B026ADF027C}"/>
              </a:ext>
            </a:extLst>
          </p:cNvPr>
          <p:cNvSpPr/>
          <p:nvPr/>
        </p:nvSpPr>
        <p:spPr>
          <a:xfrm>
            <a:off x="4395948" y="2204497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62;p64">
            <a:extLst>
              <a:ext uri="{FF2B5EF4-FFF2-40B4-BE49-F238E27FC236}">
                <a16:creationId xmlns:a16="http://schemas.microsoft.com/office/drawing/2014/main" id="{2053C624-851E-7FF8-F613-5624C95B735A}"/>
              </a:ext>
            </a:extLst>
          </p:cNvPr>
          <p:cNvSpPr txBox="1">
            <a:spLocks/>
          </p:cNvSpPr>
          <p:nvPr/>
        </p:nvSpPr>
        <p:spPr>
          <a:xfrm>
            <a:off x="5157996" y="2319797"/>
            <a:ext cx="323688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Deployment</a:t>
            </a:r>
          </a:p>
        </p:txBody>
      </p:sp>
      <p:sp>
        <p:nvSpPr>
          <p:cNvPr id="43" name="Google Shape;677;p64">
            <a:extLst>
              <a:ext uri="{FF2B5EF4-FFF2-40B4-BE49-F238E27FC236}">
                <a16:creationId xmlns:a16="http://schemas.microsoft.com/office/drawing/2014/main" id="{51B33931-EB1A-8FBD-6845-7F795BAD5193}"/>
              </a:ext>
            </a:extLst>
          </p:cNvPr>
          <p:cNvSpPr txBox="1">
            <a:spLocks/>
          </p:cNvSpPr>
          <p:nvPr/>
        </p:nvSpPr>
        <p:spPr>
          <a:xfrm>
            <a:off x="4343400" y="2316849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17</a:t>
            </a:r>
          </a:p>
        </p:txBody>
      </p:sp>
      <p:sp>
        <p:nvSpPr>
          <p:cNvPr id="44" name="Google Shape;657;p64">
            <a:extLst>
              <a:ext uri="{FF2B5EF4-FFF2-40B4-BE49-F238E27FC236}">
                <a16:creationId xmlns:a16="http://schemas.microsoft.com/office/drawing/2014/main" id="{3F64D2CB-FEA8-FB00-D865-B1CA92B86B46}"/>
              </a:ext>
            </a:extLst>
          </p:cNvPr>
          <p:cNvSpPr/>
          <p:nvPr/>
        </p:nvSpPr>
        <p:spPr>
          <a:xfrm>
            <a:off x="4395948" y="2995258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662;p64">
            <a:extLst>
              <a:ext uri="{FF2B5EF4-FFF2-40B4-BE49-F238E27FC236}">
                <a16:creationId xmlns:a16="http://schemas.microsoft.com/office/drawing/2014/main" id="{D4F1EE84-4769-9085-D5B1-A34F15971A7E}"/>
              </a:ext>
            </a:extLst>
          </p:cNvPr>
          <p:cNvSpPr txBox="1">
            <a:spLocks/>
          </p:cNvSpPr>
          <p:nvPr/>
        </p:nvSpPr>
        <p:spPr>
          <a:xfrm>
            <a:off x="5157995" y="3110558"/>
            <a:ext cx="323688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Project Overview</a:t>
            </a:r>
          </a:p>
        </p:txBody>
      </p:sp>
      <p:sp>
        <p:nvSpPr>
          <p:cNvPr id="46" name="Google Shape;677;p64">
            <a:extLst>
              <a:ext uri="{FF2B5EF4-FFF2-40B4-BE49-F238E27FC236}">
                <a16:creationId xmlns:a16="http://schemas.microsoft.com/office/drawing/2014/main" id="{AFCAB2D8-6BCE-FF29-4EEA-11482AC0D64A}"/>
              </a:ext>
            </a:extLst>
          </p:cNvPr>
          <p:cNvSpPr txBox="1">
            <a:spLocks/>
          </p:cNvSpPr>
          <p:nvPr/>
        </p:nvSpPr>
        <p:spPr>
          <a:xfrm>
            <a:off x="4343400" y="3107610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18</a:t>
            </a:r>
          </a:p>
        </p:txBody>
      </p:sp>
      <p:sp>
        <p:nvSpPr>
          <p:cNvPr id="47" name="Google Shape;657;p64">
            <a:extLst>
              <a:ext uri="{FF2B5EF4-FFF2-40B4-BE49-F238E27FC236}">
                <a16:creationId xmlns:a16="http://schemas.microsoft.com/office/drawing/2014/main" id="{08C4A773-61C4-DD99-3DDC-783C8760CB9F}"/>
              </a:ext>
            </a:extLst>
          </p:cNvPr>
          <p:cNvSpPr/>
          <p:nvPr/>
        </p:nvSpPr>
        <p:spPr>
          <a:xfrm>
            <a:off x="4395948" y="3776494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62;p64">
            <a:extLst>
              <a:ext uri="{FF2B5EF4-FFF2-40B4-BE49-F238E27FC236}">
                <a16:creationId xmlns:a16="http://schemas.microsoft.com/office/drawing/2014/main" id="{8FABD18B-89C0-6E0B-06E3-A3356F39F404}"/>
              </a:ext>
            </a:extLst>
          </p:cNvPr>
          <p:cNvSpPr txBox="1">
            <a:spLocks/>
          </p:cNvSpPr>
          <p:nvPr/>
        </p:nvSpPr>
        <p:spPr>
          <a:xfrm>
            <a:off x="5157995" y="3891794"/>
            <a:ext cx="304302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Challenges &amp; Future Directions</a:t>
            </a:r>
          </a:p>
        </p:txBody>
      </p:sp>
      <p:sp>
        <p:nvSpPr>
          <p:cNvPr id="49" name="Google Shape;677;p64">
            <a:extLst>
              <a:ext uri="{FF2B5EF4-FFF2-40B4-BE49-F238E27FC236}">
                <a16:creationId xmlns:a16="http://schemas.microsoft.com/office/drawing/2014/main" id="{77753367-01B3-700B-2F00-629CDB5AEBC4}"/>
              </a:ext>
            </a:extLst>
          </p:cNvPr>
          <p:cNvSpPr txBox="1">
            <a:spLocks/>
          </p:cNvSpPr>
          <p:nvPr/>
        </p:nvSpPr>
        <p:spPr>
          <a:xfrm>
            <a:off x="4343400" y="3888846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19</a:t>
            </a:r>
          </a:p>
        </p:txBody>
      </p:sp>
      <p:sp>
        <p:nvSpPr>
          <p:cNvPr id="51" name="Google Shape;657;p64">
            <a:extLst>
              <a:ext uri="{FF2B5EF4-FFF2-40B4-BE49-F238E27FC236}">
                <a16:creationId xmlns:a16="http://schemas.microsoft.com/office/drawing/2014/main" id="{F510C151-5510-C66B-2D11-579D7E5F6098}"/>
              </a:ext>
            </a:extLst>
          </p:cNvPr>
          <p:cNvSpPr/>
          <p:nvPr/>
        </p:nvSpPr>
        <p:spPr>
          <a:xfrm>
            <a:off x="353448" y="408030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662;p64">
            <a:extLst>
              <a:ext uri="{FF2B5EF4-FFF2-40B4-BE49-F238E27FC236}">
                <a16:creationId xmlns:a16="http://schemas.microsoft.com/office/drawing/2014/main" id="{C7429156-3743-AD22-8BAA-3A77C13B358F}"/>
              </a:ext>
            </a:extLst>
          </p:cNvPr>
          <p:cNvSpPr txBox="1">
            <a:spLocks/>
          </p:cNvSpPr>
          <p:nvPr/>
        </p:nvSpPr>
        <p:spPr>
          <a:xfrm>
            <a:off x="1115496" y="4195609"/>
            <a:ext cx="32929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US" dirty="0"/>
              <a:t>UI Images</a:t>
            </a:r>
          </a:p>
        </p:txBody>
      </p:sp>
      <p:sp>
        <p:nvSpPr>
          <p:cNvPr id="53" name="Google Shape;677;p64">
            <a:extLst>
              <a:ext uri="{FF2B5EF4-FFF2-40B4-BE49-F238E27FC236}">
                <a16:creationId xmlns:a16="http://schemas.microsoft.com/office/drawing/2014/main" id="{F2E8C95F-A65E-631A-7E0B-48630F924E63}"/>
              </a:ext>
            </a:extLst>
          </p:cNvPr>
          <p:cNvSpPr txBox="1">
            <a:spLocks/>
          </p:cNvSpPr>
          <p:nvPr/>
        </p:nvSpPr>
        <p:spPr>
          <a:xfrm>
            <a:off x="300900" y="4192661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969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2">
          <a:extLst>
            <a:ext uri="{FF2B5EF4-FFF2-40B4-BE49-F238E27FC236}">
              <a16:creationId xmlns:a16="http://schemas.microsoft.com/office/drawing/2014/main" id="{8781588B-0E0C-E87E-A90C-32367D17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966A5C76-AE5F-F403-0A30-706FD106319D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E489BFC6-9830-0C16-2706-7FFBAB15F1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</a:t>
            </a:r>
            <a:endParaRPr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B1BE4E1B-1D22-0919-0A0B-4BFEE79CFA9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79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769ACAFB-899A-429A-146D-E1EC0BCB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065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2">
          <a:extLst>
            <a:ext uri="{FF2B5EF4-FFF2-40B4-BE49-F238E27FC236}">
              <a16:creationId xmlns:a16="http://schemas.microsoft.com/office/drawing/2014/main" id="{021DE604-B1F0-23AA-9B3E-EE4F5E0B4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653BC90E-8509-DFB5-8F81-33029E4F8794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4C86C061-BB06-A868-1BBA-2F812E9B0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7000" y="994189"/>
            <a:ext cx="5452067" cy="3146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Data Preprocessing </a:t>
            </a:r>
            <a:br>
              <a:rPr lang="en-US" dirty="0"/>
            </a:br>
            <a:r>
              <a:rPr lang="en-US" dirty="0"/>
              <a:t>for Model Building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D41233AC-1EA5-A545-0705-12B0277538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377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BC8EAFEB-97FB-8C54-B999-A4655945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208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2">
          <a:extLst>
            <a:ext uri="{FF2B5EF4-FFF2-40B4-BE49-F238E27FC236}">
              <a16:creationId xmlns:a16="http://schemas.microsoft.com/office/drawing/2014/main" id="{7BD058D2-B016-7E8F-6CE7-FB4238E3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7B6FD5E0-A87B-206D-E7AC-C3BDF7919EEF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698833DF-0971-4D25-D499-55C282C39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Images</a:t>
            </a:r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5CB3F752-1283-6828-39A0-09FD6FBFDD5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771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1690BFE8-19B8-91E3-CF96-BE085EA4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69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8E8CC47D-625C-E458-A1B7-5FB31F5C7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63;p127">
            <a:extLst>
              <a:ext uri="{FF2B5EF4-FFF2-40B4-BE49-F238E27FC236}">
                <a16:creationId xmlns:a16="http://schemas.microsoft.com/office/drawing/2014/main" id="{32AC8BF2-3266-3044-714E-2F10CBF81F6E}"/>
              </a:ext>
            </a:extLst>
          </p:cNvPr>
          <p:cNvSpPr txBox="1">
            <a:spLocks/>
          </p:cNvSpPr>
          <p:nvPr/>
        </p:nvSpPr>
        <p:spPr>
          <a:xfrm>
            <a:off x="1048350" y="337774"/>
            <a:ext cx="7047300" cy="51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264;p127">
            <a:extLst>
              <a:ext uri="{FF2B5EF4-FFF2-40B4-BE49-F238E27FC236}">
                <a16:creationId xmlns:a16="http://schemas.microsoft.com/office/drawing/2014/main" id="{3A4CB262-B617-5E8C-C755-DCD529902BDB}"/>
              </a:ext>
            </a:extLst>
          </p:cNvPr>
          <p:cNvSpPr txBox="1">
            <a:spLocks/>
          </p:cNvSpPr>
          <p:nvPr/>
        </p:nvSpPr>
        <p:spPr>
          <a:xfrm>
            <a:off x="1048350" y="968720"/>
            <a:ext cx="7145036" cy="360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Develop a machine learning model to classify sentiments expressed in tweets as positive, negative, or neutral using advanced NLP techniques.</a:t>
            </a:r>
          </a:p>
          <a:p>
            <a:pPr marL="0" indent="0"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 indent="0"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Analyze linguistic and contextual features (e.g., sarcasm, slang, emotion) to improve sentiment classification accuracy beyond traditional methods.</a:t>
            </a:r>
          </a:p>
          <a:p>
            <a:pPr marL="0" indent="0"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 indent="0"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Create an intuitive Streamlit-based web interface that enables real-time sentiment analysis of user-input tweets or live tweet streams.</a:t>
            </a:r>
          </a:p>
          <a:p>
            <a:pPr marL="0" indent="0"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Empower organizations, researchers, and individuals with a tool for monitoring public opinion trends, brand perception, or social event reactions through data-driven sentiment modeling.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3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9A0F0034-73A4-2885-BB7C-DACF6450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63;p127">
            <a:extLst>
              <a:ext uri="{FF2B5EF4-FFF2-40B4-BE49-F238E27FC236}">
                <a16:creationId xmlns:a16="http://schemas.microsoft.com/office/drawing/2014/main" id="{9191945E-A6A2-5FCB-33BA-4A1C095BF88C}"/>
              </a:ext>
            </a:extLst>
          </p:cNvPr>
          <p:cNvSpPr txBox="1">
            <a:spLocks/>
          </p:cNvSpPr>
          <p:nvPr/>
        </p:nvSpPr>
        <p:spPr>
          <a:xfrm>
            <a:off x="1048350" y="337774"/>
            <a:ext cx="7047300" cy="51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Challenge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264;p127">
            <a:extLst>
              <a:ext uri="{FF2B5EF4-FFF2-40B4-BE49-F238E27FC236}">
                <a16:creationId xmlns:a16="http://schemas.microsoft.com/office/drawing/2014/main" id="{F0CCF96C-0859-B0C5-4F95-B34296E5859D}"/>
              </a:ext>
            </a:extLst>
          </p:cNvPr>
          <p:cNvSpPr txBox="1">
            <a:spLocks/>
          </p:cNvSpPr>
          <p:nvPr/>
        </p:nvSpPr>
        <p:spPr>
          <a:xfrm>
            <a:off x="1048350" y="968720"/>
            <a:ext cx="7145036" cy="360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Accurately identifying sentiment in tweets is challenging due to the informal and context-rich nature of social media language. Tweets often include slang, emojis, sarcasm, abbreviations, and incomplete sentences, making them hard for traditional models to interpret.</a:t>
            </a:r>
          </a:p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Sentiment is also subjective and context-dependent — the same words can convey different emotions in different situations. Additionally, tweets are restricted in length, limiting the availability of linguistic context.</a:t>
            </a:r>
          </a:p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The goal is not only to classify sentiment but to understand the underlying emotional tone, which can offer real-time insights into public opinion on events, brands, or societal issues.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90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89CF65C8-5CB6-B879-5C86-D2D05709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3;p127">
            <a:extLst>
              <a:ext uri="{FF2B5EF4-FFF2-40B4-BE49-F238E27FC236}">
                <a16:creationId xmlns:a16="http://schemas.microsoft.com/office/drawing/2014/main" id="{93EB6C8F-856D-AD79-B747-4A8836B2B160}"/>
              </a:ext>
            </a:extLst>
          </p:cNvPr>
          <p:cNvSpPr txBox="1">
            <a:spLocks/>
          </p:cNvSpPr>
          <p:nvPr/>
        </p:nvSpPr>
        <p:spPr>
          <a:xfrm>
            <a:off x="1048350" y="337774"/>
            <a:ext cx="7047300" cy="51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Approach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264;p127">
            <a:extLst>
              <a:ext uri="{FF2B5EF4-FFF2-40B4-BE49-F238E27FC236}">
                <a16:creationId xmlns:a16="http://schemas.microsoft.com/office/drawing/2014/main" id="{6C9A42A9-0CF1-23A8-3A59-4AA7BD69A6AF}"/>
              </a:ext>
            </a:extLst>
          </p:cNvPr>
          <p:cNvSpPr txBox="1">
            <a:spLocks/>
          </p:cNvSpPr>
          <p:nvPr/>
        </p:nvSpPr>
        <p:spPr>
          <a:xfrm>
            <a:off x="1048350" y="968720"/>
            <a:ext cx="7145036" cy="360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We frame this as a multi-class classification problem, aiming to categorize tweets into positive, negative, or neutral sentiments.</a:t>
            </a:r>
          </a:p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The approach utilizes a large, pre-labeled dataset of tweets which is cleaned, normalized, and vectorized using techniques like TF-IDF and BERT embeddings to capture both frequency and semantic meaning.</a:t>
            </a:r>
          </a:p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Feature engineering and NLP techniques such as tokenization, lemmatization, and stopword removal are applied to enhance text representation.</a:t>
            </a:r>
          </a:p>
          <a:p>
            <a:pPr marL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 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Font typeface="IBM Plex Sans Medium"/>
              <a:buNone/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Multiple classification models were considered, with advanced methods like Support Vector Machines (SVM) and Transformer-based models (e.g., BERT) chosen for their performance in text classification tasks.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9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C89D6FEA-470A-AA61-5D73-6C5DD9F6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>
            <a:extLst>
              <a:ext uri="{FF2B5EF4-FFF2-40B4-BE49-F238E27FC236}">
                <a16:creationId xmlns:a16="http://schemas.microsoft.com/office/drawing/2014/main" id="{072E2D30-6A7C-CF29-4E9A-4EBFD39C6737}"/>
              </a:ext>
            </a:extLst>
          </p:cNvPr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>
            <a:extLst>
              <a:ext uri="{FF2B5EF4-FFF2-40B4-BE49-F238E27FC236}">
                <a16:creationId xmlns:a16="http://schemas.microsoft.com/office/drawing/2014/main" id="{A094718E-5099-F14B-36FA-442AD4035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Solution</a:t>
            </a:r>
            <a:endParaRPr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BA1E9CF5-049C-CB73-9A1E-BE6C89F0C6A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70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>
          <a:extLst>
            <a:ext uri="{FF2B5EF4-FFF2-40B4-BE49-F238E27FC236}">
              <a16:creationId xmlns:a16="http://schemas.microsoft.com/office/drawing/2014/main" id="{FD1C1D88-A370-85AE-0462-CA78E61CE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75;p114">
            <a:extLst>
              <a:ext uri="{FF2B5EF4-FFF2-40B4-BE49-F238E27FC236}">
                <a16:creationId xmlns:a16="http://schemas.microsoft.com/office/drawing/2014/main" id="{24C769A4-C218-9CAF-7064-2C896082289F}"/>
              </a:ext>
            </a:extLst>
          </p:cNvPr>
          <p:cNvSpPr/>
          <p:nvPr/>
        </p:nvSpPr>
        <p:spPr>
          <a:xfrm>
            <a:off x="2980376" y="2564479"/>
            <a:ext cx="5828648" cy="2206701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676;p114">
            <a:extLst>
              <a:ext uri="{FF2B5EF4-FFF2-40B4-BE49-F238E27FC236}">
                <a16:creationId xmlns:a16="http://schemas.microsoft.com/office/drawing/2014/main" id="{E75D9125-EECC-4B50-9D01-CDD895ED9D24}"/>
              </a:ext>
            </a:extLst>
          </p:cNvPr>
          <p:cNvGrpSpPr/>
          <p:nvPr/>
        </p:nvGrpSpPr>
        <p:grpSpPr>
          <a:xfrm>
            <a:off x="513952" y="3318162"/>
            <a:ext cx="2184508" cy="615508"/>
            <a:chOff x="713100" y="1597775"/>
            <a:chExt cx="5712625" cy="3217500"/>
          </a:xfrm>
        </p:grpSpPr>
        <p:sp>
          <p:nvSpPr>
            <p:cNvPr id="6" name="Google Shape;3677;p114">
              <a:extLst>
                <a:ext uri="{FF2B5EF4-FFF2-40B4-BE49-F238E27FC236}">
                  <a16:creationId xmlns:a16="http://schemas.microsoft.com/office/drawing/2014/main" id="{E46974B9-AD88-C29B-73F7-DF73A77CA4D6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78;p114">
              <a:extLst>
                <a:ext uri="{FF2B5EF4-FFF2-40B4-BE49-F238E27FC236}">
                  <a16:creationId xmlns:a16="http://schemas.microsoft.com/office/drawing/2014/main" id="{5976CDAC-7E0E-0948-A02B-DF1D19FBB0EC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679;p114">
            <a:extLst>
              <a:ext uri="{FF2B5EF4-FFF2-40B4-BE49-F238E27FC236}">
                <a16:creationId xmlns:a16="http://schemas.microsoft.com/office/drawing/2014/main" id="{784C79CD-4EDD-8464-315C-D311F18EF66A}"/>
              </a:ext>
            </a:extLst>
          </p:cNvPr>
          <p:cNvSpPr/>
          <p:nvPr/>
        </p:nvSpPr>
        <p:spPr>
          <a:xfrm>
            <a:off x="2980376" y="1102110"/>
            <a:ext cx="5828648" cy="127721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682;p114">
            <a:extLst>
              <a:ext uri="{FF2B5EF4-FFF2-40B4-BE49-F238E27FC236}">
                <a16:creationId xmlns:a16="http://schemas.microsoft.com/office/drawing/2014/main" id="{9A55C850-F658-52C7-15F4-F0CF4C3B5180}"/>
              </a:ext>
            </a:extLst>
          </p:cNvPr>
          <p:cNvSpPr txBox="1">
            <a:spLocks/>
          </p:cNvSpPr>
          <p:nvPr/>
        </p:nvSpPr>
        <p:spPr>
          <a:xfrm>
            <a:off x="3118402" y="1050094"/>
            <a:ext cx="5618198" cy="127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A lightweight web-based application that analyzes and classifies the emotional tone of tweets in real time.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Powered by state-of-the-art Natural Language Processing (NLP) models like BERT and SVM.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Designed to deliver fast and accurate sentiment insights for businesses, researchers, and social media analysts.</a:t>
            </a:r>
          </a:p>
        </p:txBody>
      </p:sp>
      <p:sp>
        <p:nvSpPr>
          <p:cNvPr id="10" name="Google Shape;3683;p114">
            <a:extLst>
              <a:ext uri="{FF2B5EF4-FFF2-40B4-BE49-F238E27FC236}">
                <a16:creationId xmlns:a16="http://schemas.microsoft.com/office/drawing/2014/main" id="{E23993C9-C216-A0D2-5D71-CF0BFD0F0E5D}"/>
              </a:ext>
            </a:extLst>
          </p:cNvPr>
          <p:cNvSpPr txBox="1">
            <a:spLocks/>
          </p:cNvSpPr>
          <p:nvPr/>
        </p:nvSpPr>
        <p:spPr>
          <a:xfrm>
            <a:off x="664351" y="3416424"/>
            <a:ext cx="1883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Why Our Solution Stands Out?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sp>
        <p:nvSpPr>
          <p:cNvPr id="11" name="Google Shape;3684;p114">
            <a:extLst>
              <a:ext uri="{FF2B5EF4-FFF2-40B4-BE49-F238E27FC236}">
                <a16:creationId xmlns:a16="http://schemas.microsoft.com/office/drawing/2014/main" id="{BB379103-F9D4-3B94-2289-9A14225848AE}"/>
              </a:ext>
            </a:extLst>
          </p:cNvPr>
          <p:cNvSpPr txBox="1">
            <a:spLocks/>
          </p:cNvSpPr>
          <p:nvPr/>
        </p:nvSpPr>
        <p:spPr>
          <a:xfrm>
            <a:off x="3192026" y="2713873"/>
            <a:ext cx="5544574" cy="1912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Goes beyond keyword analysis with deep contextual understanding using transformer-based models.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User-friendly interface built with Streamlit, requiring no technical expertise to operate.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Capable of processing large tweet datasets and adapting to evolving language trends.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Provides transparent, explainable results to support informed decision-making.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Easily extendable to specific domains like brand monitoring, crisis analysis, and public sentiment tracking.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grpSp>
        <p:nvGrpSpPr>
          <p:cNvPr id="12" name="Google Shape;3686;p114">
            <a:extLst>
              <a:ext uri="{FF2B5EF4-FFF2-40B4-BE49-F238E27FC236}">
                <a16:creationId xmlns:a16="http://schemas.microsoft.com/office/drawing/2014/main" id="{4565282C-6E2B-88D1-A1D8-A3BE73906EA2}"/>
              </a:ext>
            </a:extLst>
          </p:cNvPr>
          <p:cNvGrpSpPr/>
          <p:nvPr/>
        </p:nvGrpSpPr>
        <p:grpSpPr>
          <a:xfrm>
            <a:off x="513952" y="1249215"/>
            <a:ext cx="2184508" cy="615508"/>
            <a:chOff x="713100" y="1597775"/>
            <a:chExt cx="5712625" cy="3217500"/>
          </a:xfrm>
        </p:grpSpPr>
        <p:sp>
          <p:nvSpPr>
            <p:cNvPr id="13" name="Google Shape;3687;p114">
              <a:extLst>
                <a:ext uri="{FF2B5EF4-FFF2-40B4-BE49-F238E27FC236}">
                  <a16:creationId xmlns:a16="http://schemas.microsoft.com/office/drawing/2014/main" id="{B4254638-C1CC-A2AA-AA3C-56228E6456D3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88;p114">
              <a:extLst>
                <a:ext uri="{FF2B5EF4-FFF2-40B4-BE49-F238E27FC236}">
                  <a16:creationId xmlns:a16="http://schemas.microsoft.com/office/drawing/2014/main" id="{8728E9E7-8585-8386-B834-175AB91003A2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689;p114">
            <a:extLst>
              <a:ext uri="{FF2B5EF4-FFF2-40B4-BE49-F238E27FC236}">
                <a16:creationId xmlns:a16="http://schemas.microsoft.com/office/drawing/2014/main" id="{E48B6D63-1C5C-D687-6474-D945061F8DAA}"/>
              </a:ext>
            </a:extLst>
          </p:cNvPr>
          <p:cNvSpPr txBox="1">
            <a:spLocks/>
          </p:cNvSpPr>
          <p:nvPr/>
        </p:nvSpPr>
        <p:spPr>
          <a:xfrm>
            <a:off x="666001" y="1365543"/>
            <a:ext cx="188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What is Twitter Sentiment Analyzer?</a:t>
            </a:r>
          </a:p>
        </p:txBody>
      </p:sp>
      <p:grpSp>
        <p:nvGrpSpPr>
          <p:cNvPr id="16" name="Google Shape;3690;p114">
            <a:extLst>
              <a:ext uri="{FF2B5EF4-FFF2-40B4-BE49-F238E27FC236}">
                <a16:creationId xmlns:a16="http://schemas.microsoft.com/office/drawing/2014/main" id="{FEFCF068-2F9A-2B01-DD32-851F67F9D5D0}"/>
              </a:ext>
            </a:extLst>
          </p:cNvPr>
          <p:cNvGrpSpPr/>
          <p:nvPr/>
        </p:nvGrpSpPr>
        <p:grpSpPr>
          <a:xfrm rot="10800000">
            <a:off x="-11" y="539387"/>
            <a:ext cx="2046769" cy="381707"/>
            <a:chOff x="1298650" y="3255600"/>
            <a:chExt cx="3427850" cy="639375"/>
          </a:xfrm>
        </p:grpSpPr>
        <p:sp>
          <p:nvSpPr>
            <p:cNvPr id="17" name="Google Shape;3691;p114">
              <a:extLst>
                <a:ext uri="{FF2B5EF4-FFF2-40B4-BE49-F238E27FC236}">
                  <a16:creationId xmlns:a16="http://schemas.microsoft.com/office/drawing/2014/main" id="{B345D748-DF72-208D-E118-AF32B5EEB423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92;p114">
              <a:extLst>
                <a:ext uri="{FF2B5EF4-FFF2-40B4-BE49-F238E27FC236}">
                  <a16:creationId xmlns:a16="http://schemas.microsoft.com/office/drawing/2014/main" id="{0A00016B-6813-501E-C10D-4F2E4CBB4E0D}"/>
                </a:ext>
              </a:extLst>
            </p:cNvPr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693;p114">
            <a:extLst>
              <a:ext uri="{FF2B5EF4-FFF2-40B4-BE49-F238E27FC236}">
                <a16:creationId xmlns:a16="http://schemas.microsoft.com/office/drawing/2014/main" id="{A56C75E2-2B5F-EAB6-1FE2-FFC2CA00553E}"/>
              </a:ext>
            </a:extLst>
          </p:cNvPr>
          <p:cNvGrpSpPr/>
          <p:nvPr/>
        </p:nvGrpSpPr>
        <p:grpSpPr>
          <a:xfrm>
            <a:off x="7097239" y="539387"/>
            <a:ext cx="2046769" cy="381707"/>
            <a:chOff x="1298650" y="3255600"/>
            <a:chExt cx="3427850" cy="639375"/>
          </a:xfrm>
        </p:grpSpPr>
        <p:sp>
          <p:nvSpPr>
            <p:cNvPr id="20" name="Google Shape;3694;p114">
              <a:extLst>
                <a:ext uri="{FF2B5EF4-FFF2-40B4-BE49-F238E27FC236}">
                  <a16:creationId xmlns:a16="http://schemas.microsoft.com/office/drawing/2014/main" id="{FDE898DE-81D5-704E-1BD3-B8B1E571C823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95;p114">
              <a:extLst>
                <a:ext uri="{FF2B5EF4-FFF2-40B4-BE49-F238E27FC236}">
                  <a16:creationId xmlns:a16="http://schemas.microsoft.com/office/drawing/2014/main" id="{9E878425-847E-7B72-D295-073BC8AC54CD}"/>
                </a:ext>
              </a:extLst>
            </p:cNvPr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1675724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1701</Words>
  <Application>Microsoft Macintosh PowerPoint</Application>
  <PresentationFormat>On-screen Show (16:9)</PresentationFormat>
  <Paragraphs>216</Paragraphs>
  <Slides>49</Slides>
  <Notes>49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Helvetica</vt:lpstr>
      <vt:lpstr>Times New Roman</vt:lpstr>
      <vt:lpstr>IBM Plex Sans</vt:lpstr>
      <vt:lpstr>IBM Plex Sans Medium</vt:lpstr>
      <vt:lpstr>Arial Unicode MS</vt:lpstr>
      <vt:lpstr>Korean AI Agency Pitch Deck XL by Slidesgo</vt:lpstr>
      <vt:lpstr>Twitter Sentiment Analysis</vt:lpstr>
      <vt:lpstr>Introduction</vt:lpstr>
      <vt:lpstr>Problem Understanding and Formulation</vt:lpstr>
      <vt:lpstr>PowerPoint Presentation</vt:lpstr>
      <vt:lpstr>PowerPoint Presentation</vt:lpstr>
      <vt:lpstr>PowerPoint Presentation</vt:lpstr>
      <vt:lpstr>PowerPoint Presentation</vt:lpstr>
      <vt:lpstr>Proposed Solution</vt:lpstr>
      <vt:lpstr>PowerPoint Presentation</vt:lpstr>
      <vt:lpstr>Data and Features</vt:lpstr>
      <vt:lpstr>PowerPoint Presentation</vt:lpstr>
      <vt:lpstr>Data Understanding and Exploration </vt:lpstr>
      <vt:lpstr>PowerPoint Presentation</vt:lpstr>
      <vt:lpstr>PowerPoint Presentation</vt:lpstr>
      <vt:lpstr>PowerPoint Presentation</vt:lpstr>
      <vt:lpstr>Data Preparation</vt:lpstr>
      <vt:lpstr>PowerPoint Presentation</vt:lpstr>
      <vt:lpstr>Feature Engineering</vt:lpstr>
      <vt:lpstr>PowerPoint Presentation</vt:lpstr>
      <vt:lpstr>ABT Table</vt:lpstr>
      <vt:lpstr>PowerPoint Presentation</vt:lpstr>
      <vt:lpstr>Modeling Practices and Algorithms</vt:lpstr>
      <vt:lpstr>PowerPoint Presentation</vt:lpstr>
      <vt:lpstr>ROC Comparison</vt:lpstr>
      <vt:lpstr>High Model Performance: The Area Under the Curve (AUC) is 0.9286, which indicates that the model has excellent discriminatory ability between the positive and negative classes.  Low False Positive Rate: The ROC curve rises sharply towards the top-left corner, suggesting the model achieves a high true positive rate while maintaining a low false positive rate.</vt:lpstr>
      <vt:lpstr>Cofusion Matrix</vt:lpstr>
      <vt:lpstr>High Overall Accuracy: The model correctly classified 86.2% of the "Loss" cases and 83.8% of the "Win" cases, showing strong performance in both classes.  Balanced Performance with Low Misclassification: The misclassification rates are relatively low — only 13.8% false positives and 16.2% false negatives — indicating good balance and minimal bias toward either class.</vt:lpstr>
      <vt:lpstr>Model Performance Comparison</vt:lpstr>
      <vt:lpstr>PowerPoint Presentation</vt:lpstr>
      <vt:lpstr>PowerPoint Presentation</vt:lpstr>
      <vt:lpstr>Model Insights &amp; Conclusion</vt:lpstr>
      <vt:lpstr>PowerPoint Presentation</vt:lpstr>
      <vt:lpstr>PowerPoint Presentation</vt:lpstr>
      <vt:lpstr>Deployment</vt:lpstr>
      <vt:lpstr>PowerPoint Presentation</vt:lpstr>
      <vt:lpstr>Project Overview</vt:lpstr>
      <vt:lpstr>PowerPoint Presentation</vt:lpstr>
      <vt:lpstr>Future Works</vt:lpstr>
      <vt:lpstr>PowerPoint Presentation</vt:lpstr>
      <vt:lpstr>Q&amp;A</vt:lpstr>
      <vt:lpstr>Thank You</vt:lpstr>
      <vt:lpstr>Problems &amp; Formulations</vt:lpstr>
      <vt:lpstr>Modeling Practices and Algorithms</vt:lpstr>
      <vt:lpstr>Data Preparation</vt:lpstr>
      <vt:lpstr>PowerPoint Presentation</vt:lpstr>
      <vt:lpstr>Final Data Preprocessing  for Model Building</vt:lpstr>
      <vt:lpstr>PowerPoint Presentation</vt:lpstr>
      <vt:lpstr>UI Images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Yashwanth Reddy Katipally</cp:lastModifiedBy>
  <cp:revision>8</cp:revision>
  <dcterms:modified xsi:type="dcterms:W3CDTF">2025-05-06T21:30:05Z</dcterms:modified>
</cp:coreProperties>
</file>